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74" r:id="rId7"/>
    <p:sldId id="262" r:id="rId8"/>
    <p:sldId id="261" r:id="rId9"/>
    <p:sldId id="275" r:id="rId10"/>
    <p:sldId id="276" r:id="rId11"/>
    <p:sldId id="278" r:id="rId12"/>
    <p:sldId id="277" r:id="rId13"/>
    <p:sldId id="279" r:id="rId14"/>
    <p:sldId id="265" r:id="rId15"/>
    <p:sldId id="263" r:id="rId16"/>
    <p:sldId id="280" r:id="rId17"/>
    <p:sldId id="281" r:id="rId18"/>
    <p:sldId id="282" r:id="rId19"/>
    <p:sldId id="283" r:id="rId20"/>
    <p:sldId id="264" r:id="rId21"/>
    <p:sldId id="284" r:id="rId22"/>
    <p:sldId id="285" r:id="rId23"/>
    <p:sldId id="286" r:id="rId24"/>
    <p:sldId id="271" r:id="rId25"/>
  </p:sldIdLst>
  <p:sldSz cx="18288000" cy="10287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윤고딕" panose="020B0600000101010101" charset="-127"/>
      <p:regular r:id="rId29"/>
    </p:embeddedFont>
    <p:embeddedFont>
      <p:font typeface="윤고딕 Bold" panose="020B0600000101010101" charset="-127"/>
      <p:regular r:id="rId30"/>
    </p:embeddedFont>
    <p:embeddedFont>
      <p:font typeface="윤고딕 Light" panose="020B0600000101010101" charset="-127"/>
      <p:regular r:id="rId31"/>
    </p:embeddedFont>
    <p:embeddedFont>
      <p:font typeface="Beautifully Delicious Script" panose="020B0600000101010101" charset="0"/>
      <p:regular r:id="rId32"/>
    </p:embeddedFont>
    <p:embeddedFont>
      <p:font typeface="Fira Mono" panose="020B0509050000020004" pitchFamily="49" charset="0"/>
      <p:regular r:id="rId33"/>
    </p:embeddedFont>
    <p:embeddedFont>
      <p:font typeface="Garet Light" panose="020B0600000101010101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6907" autoAdjust="0"/>
  </p:normalViewPr>
  <p:slideViewPr>
    <p:cSldViewPr>
      <p:cViewPr varScale="1">
        <p:scale>
          <a:sx n="46" d="100"/>
          <a:sy n="46" d="100"/>
        </p:scale>
        <p:origin x="66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F22CB-40C1-47E2-A7CF-5C4030353CEF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C85DA-63DA-425A-857B-16320030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535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C85DA-63DA-425A-857B-16320030382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165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※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 Learning = pre-training + fine-tuning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pre-training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사전학습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모델의 초기 파라미터를 다른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 학습시킨 가중치들로 설정하는 방법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 현재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 대해 학습시키기 위해 다른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 먼저 학습시켜 얻은 파라미터를 사용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②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미세조정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pre-training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 모델을 특정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 맞추어 추가로 학습시키는 과정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pre-training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 모델을 기반으로 새로운 데이터셋에 맞춰 모델을 조정하는 방식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pre-training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 이미 학습한 능력을 바탕으로 특정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 더 정교하게 학습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C85DA-63DA-425A-857B-16320030382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75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 task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작은 규모의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 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로도 높은 성능을 달성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➡️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대규모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unlabeled 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활용하여 약간의 변형만 가지고도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 tasks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수 있는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universal representation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학습하는 언어모델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생성 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➡️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아키텍처로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long-term dependencies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제어함으로써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pre-training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 모델을 각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안정적으로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 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C85DA-63DA-425A-857B-16320030382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026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 layer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에선 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masked multi-head self-attention → Residual connection + Layer Normalization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→ feed forward → Residual connection + Layer Normalization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encoder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없기 때문에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encoder-decoder attention layer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제거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C85DA-63DA-425A-857B-16320030382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311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 = {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u_1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 . . . , 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u_n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: unsupervised corpus of tokens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: size of the context window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 : neural network parameters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tokens embedding(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)→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potision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encoding(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W_p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 layer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통과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+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→ output probabilities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C85DA-63DA-425A-857B-16320030382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703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FCD19-443B-1BA1-9D19-6B26DE57E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6713A6-FA2A-FB08-136F-B2E6D5EDD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9BAC21-4678-40A9-F159-907761E9B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 = {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u_1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 . . . , 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u_n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: unsupervised corpus of tokens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: size of the context window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 : neural network parameters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tokens embedding(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)→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potision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encoding(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W_p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 layer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통과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+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→ output probabilities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D79A87-2F33-30A5-8DFC-5012DE948C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C85DA-63DA-425A-857B-16320030382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235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A4312-541B-0DC4-CFED-FEBBBE23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B03E0B-698B-8FDC-1BDC-4E0DF6F76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97AC18-3381-ADC2-0F42-8E0396940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pre-trained model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통과시킴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transformer block’s activation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h_ml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 linear + 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layer → output probabilities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tokens embedding(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)→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potision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encoding(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W_p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 layer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통과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+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→ output probabilities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F1642E-9D09-AFE1-53C4-AFC16D0121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C85DA-63DA-425A-857B-16320030382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421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1B75B-5A87-2062-955A-D8A1CDDF7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277F70-F585-7A0F-BA19-2333C39ED3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B4A7F5-16DB-535F-341D-495C41060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objective =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auxiliary objective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= target task objective(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L_2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+ auxiliary unsupervised training objective(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L_1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L_2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L_1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추가하는 것이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model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일반화 성능을 높이는데 기여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tokens embedding(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)→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potision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encoding(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W_p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 layer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통과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+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→ output probabilities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FEE04F-4734-52B8-0CC1-A7C3416FF3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C85DA-63DA-425A-857B-16320030382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882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60743-2DD9-E533-DBDA-36A07EBA2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A9DE52-232F-1684-2B24-F464581CE8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BD30EF-344A-82FE-06F0-042DC123A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pre-trained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ordered text sequence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 </a:t>
            </a:r>
            <a:br>
              <a:rPr lang="ko-KR" altLang="en-US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pre-trained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각각의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적용하기 위해 입력 데이터를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ordered text sequence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형태로 변환하는 과정을 진행 </a:t>
            </a:r>
            <a:br>
              <a:rPr lang="ko-KR" altLang="en-US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형태만 바꾸고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함으로써 각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마다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아키텍쳐를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급격하게 변화시켜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사용해야하는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문제를 피할 수 있음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Classification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분류하려는 문장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directly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사용 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Textual entailment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문장 간 관계를 분류하는 문제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premise(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hypothesis(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사이에 중간 구분 문자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두고 연결한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사용 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Similarity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문장의 유사성 비교하는 문제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특별한 순서 관계가 없기 때문에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text1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text2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text2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text1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연결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각각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사용한 후 마지막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layer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들어가기 전 모델 출력 결과를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element-wise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합함 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 Answering and Commonsense Reasoning : context document(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z, question(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q, set of possible answers(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답변 리스트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a_k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[z; q; $;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연결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각각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사용한 후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정규화되어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가능한 답변에 대한 출력 분포를 생성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tokens embedding(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)→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potision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encoding(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W_p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 layer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통과 →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+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→ output probabilities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0EAEAB-9425-3A0E-8357-F1B700FF7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C85DA-63DA-425A-857B-16320030382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499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22785" y="2026758"/>
            <a:ext cx="164242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gpt</a:t>
            </a:r>
            <a:r>
              <a:rPr lang="en-US" sz="2599" dirty="0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- 1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90400" y="2679245"/>
            <a:ext cx="13907198" cy="4502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23"/>
              </a:lnSpc>
            </a:pPr>
            <a:r>
              <a:rPr lang="en-US" altLang="ko-KR" sz="6000" dirty="0">
                <a:latin typeface="윤고딕 Bold" panose="020B0600000101010101" charset="-127"/>
                <a:ea typeface="윤고딕 Bold" panose="020B0600000101010101" charset="-127"/>
                <a:cs typeface="함초롬돋움" panose="020B0604000101010101" pitchFamily="50" charset="-127"/>
              </a:rPr>
              <a:t>Improving Language Understanding </a:t>
            </a:r>
            <a:r>
              <a:rPr lang="en-US" altLang="ko-KR" sz="4800" dirty="0">
                <a:latin typeface="윤고딕 Bold" panose="020B0600000101010101" charset="-127"/>
                <a:ea typeface="윤고딕 Bold" panose="020B0600000101010101" charset="-127"/>
                <a:cs typeface="함초롬돋움" panose="020B0604000101010101" pitchFamily="50" charset="-127"/>
              </a:rPr>
              <a:t>by </a:t>
            </a:r>
          </a:p>
          <a:p>
            <a:pPr algn="ctr">
              <a:lnSpc>
                <a:spcPts val="11923"/>
              </a:lnSpc>
            </a:pPr>
            <a:r>
              <a:rPr lang="en-US" altLang="ko-KR" sz="6000" dirty="0">
                <a:latin typeface="윤고딕 Bold" panose="020B0600000101010101" charset="-127"/>
                <a:ea typeface="윤고딕 Bold" panose="020B0600000101010101" charset="-127"/>
                <a:cs typeface="함초롬돋움" panose="020B0604000101010101" pitchFamily="50" charset="-127"/>
              </a:rPr>
              <a:t>Generative Pre-Training</a:t>
            </a:r>
            <a:endParaRPr lang="en-US" sz="6600" spc="-103" dirty="0">
              <a:solidFill>
                <a:srgbClr val="191919"/>
              </a:solidFill>
              <a:latin typeface="윤고딕 Bold" panose="020B0600000101010101" charset="-127"/>
              <a:ea typeface="윤고딕 Bold" panose="020B0600000101010101" charset="-127"/>
              <a:cs typeface="Glacial Indifference"/>
              <a:sym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56023" y="7877457"/>
            <a:ext cx="297595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 u="none" strike="noStrike" dirty="0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2018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872E55-FDFF-9A2C-6720-88EF591E1F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13335000" y="1900160"/>
            <a:ext cx="4043363" cy="64866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254C4-A0D5-BD7D-A91A-5AD7D01D2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AE17CF0-995C-3E4E-A002-B7B931991856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5111820-EBD9-1D70-8A6F-B820A295A888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5E5B22D-7312-DC61-EA0A-02C9584E2EBA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5B614065-FD72-FC9A-6A4D-B1BFF95A3E01}"/>
              </a:ext>
            </a:extLst>
          </p:cNvPr>
          <p:cNvSpPr txBox="1"/>
          <p:nvPr/>
        </p:nvSpPr>
        <p:spPr>
          <a:xfrm>
            <a:off x="533400" y="944123"/>
            <a:ext cx="2776824" cy="743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3600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Pre-Training</a:t>
            </a: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867DD4AD-6F5A-6502-050E-FD236DE2C611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A4EF33D2-8F80-F3BB-B8DD-0DC699CA14B6}"/>
              </a:ext>
            </a:extLst>
          </p:cNvPr>
          <p:cNvSpPr txBox="1"/>
          <p:nvPr/>
        </p:nvSpPr>
        <p:spPr>
          <a:xfrm>
            <a:off x="13378146" y="781050"/>
            <a:ext cx="3881154" cy="42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altLang="ko-KR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Framework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7FE47C0-49C0-4E44-15C5-79508C46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579795"/>
            <a:ext cx="10061861" cy="24614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AD1EB9-1007-EF67-8322-1C1B3BAA5AB3}"/>
              </a:ext>
            </a:extLst>
          </p:cNvPr>
          <p:cNvSpPr txBox="1"/>
          <p:nvPr/>
        </p:nvSpPr>
        <p:spPr>
          <a:xfrm>
            <a:off x="4495800" y="6852145"/>
            <a:ext cx="5824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>
                <a:latin typeface="윤고딕" panose="020B0600000101010101" charset="-127"/>
                <a:ea typeface="윤고딕" panose="020B0600000101010101" charset="-127"/>
              </a:rPr>
              <a:t>W_e</a:t>
            </a:r>
            <a:r>
              <a:rPr lang="en-US" altLang="ko-KR" sz="2500" dirty="0">
                <a:latin typeface="윤고딕" panose="020B0600000101010101" charset="-127"/>
                <a:ea typeface="윤고딕" panose="020B0600000101010101" charset="-127"/>
              </a:rPr>
              <a:t>: token embedding matrix</a:t>
            </a:r>
          </a:p>
          <a:p>
            <a:r>
              <a:rPr lang="en-US" altLang="ko-KR" sz="2500" dirty="0" err="1">
                <a:latin typeface="윤고딕" panose="020B0600000101010101" charset="-127"/>
                <a:ea typeface="윤고딕" panose="020B0600000101010101" charset="-127"/>
              </a:rPr>
              <a:t>W_p</a:t>
            </a:r>
            <a:r>
              <a:rPr lang="en-US" altLang="ko-KR" sz="2500" dirty="0">
                <a:latin typeface="윤고딕" panose="020B0600000101010101" charset="-127"/>
                <a:ea typeface="윤고딕" panose="020B0600000101010101" charset="-127"/>
              </a:rPr>
              <a:t>: position embedding 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8AE0F6-2C88-636E-CC4A-FFB3A66EDF49}"/>
              </a:ext>
            </a:extLst>
          </p:cNvPr>
          <p:cNvSpPr txBox="1"/>
          <p:nvPr/>
        </p:nvSpPr>
        <p:spPr>
          <a:xfrm>
            <a:off x="4511842" y="7909948"/>
            <a:ext cx="58242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윤고딕" panose="020B0600000101010101" charset="-127"/>
                <a:ea typeface="윤고딕" panose="020B0600000101010101" charset="-127"/>
              </a:rPr>
              <a:t>n = decoder layer(stack) </a:t>
            </a:r>
            <a:r>
              <a:rPr lang="ko-KR" altLang="en-US" sz="2500" dirty="0">
                <a:latin typeface="윤고딕" panose="020B0600000101010101" charset="-127"/>
                <a:ea typeface="윤고딕" panose="020B0600000101010101" charset="-127"/>
              </a:rPr>
              <a:t>개수</a:t>
            </a:r>
            <a:endParaRPr lang="en-US" altLang="ko-KR" sz="2500" dirty="0"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883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64739-A189-8A96-6D2E-086778B9A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9A8E37-B474-9DBB-FD46-D01F9CA88EDF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DDA8C6-25D0-12E5-9E7E-AEA278822C9B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DBB0783-4131-97C3-0278-AF45B6B33C67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862BC8AA-09FC-3634-FE68-203266ECEB1E}"/>
              </a:ext>
            </a:extLst>
          </p:cNvPr>
          <p:cNvSpPr txBox="1"/>
          <p:nvPr/>
        </p:nvSpPr>
        <p:spPr>
          <a:xfrm>
            <a:off x="533400" y="944123"/>
            <a:ext cx="2776824" cy="743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3600" spc="-65" dirty="0">
                <a:solidFill>
                  <a:srgbClr val="191919"/>
                </a:solidFill>
                <a:highlight>
                  <a:srgbClr val="FFFF00"/>
                </a:highlight>
                <a:latin typeface="윤고딕"/>
                <a:ea typeface="윤고딕"/>
                <a:cs typeface="윤고딕"/>
                <a:sym typeface="윤고딕"/>
              </a:rPr>
              <a:t>Fine-Tuning</a:t>
            </a: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B8F7C18E-77A9-F6EA-C163-C9FBB3FD065E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C5CFB1A1-D706-A5A2-9B9A-868AA281A3DA}"/>
              </a:ext>
            </a:extLst>
          </p:cNvPr>
          <p:cNvSpPr txBox="1"/>
          <p:nvPr/>
        </p:nvSpPr>
        <p:spPr>
          <a:xfrm>
            <a:off x="13378146" y="781050"/>
            <a:ext cx="3881154" cy="42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altLang="ko-KR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Framework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9956BA-2916-76FE-6BF2-87CFE43129E8}"/>
              </a:ext>
            </a:extLst>
          </p:cNvPr>
          <p:cNvSpPr txBox="1"/>
          <p:nvPr/>
        </p:nvSpPr>
        <p:spPr>
          <a:xfrm>
            <a:off x="5799220" y="6134100"/>
            <a:ext cx="66895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윤고딕" panose="020B0600000101010101" charset="-127"/>
                <a:ea typeface="윤고딕" panose="020B0600000101010101" charset="-127"/>
              </a:rPr>
              <a:t>{</a:t>
            </a:r>
            <a:r>
              <a:rPr lang="en-US" altLang="ko-KR" sz="2500" dirty="0" err="1">
                <a:latin typeface="윤고딕" panose="020B0600000101010101" charset="-127"/>
                <a:ea typeface="윤고딕" panose="020B0600000101010101" charset="-127"/>
              </a:rPr>
              <a:t>x_1</a:t>
            </a:r>
            <a:r>
              <a:rPr lang="en-US" altLang="ko-KR" sz="2500" dirty="0">
                <a:latin typeface="윤고딕" panose="020B0600000101010101" charset="-127"/>
                <a:ea typeface="윤고딕" panose="020B0600000101010101" charset="-127"/>
              </a:rPr>
              <a:t> , . . . , </a:t>
            </a:r>
            <a:r>
              <a:rPr lang="en-US" altLang="ko-KR" sz="2500" dirty="0" err="1">
                <a:latin typeface="윤고딕" panose="020B0600000101010101" charset="-127"/>
                <a:ea typeface="윤고딕" panose="020B0600000101010101" charset="-127"/>
              </a:rPr>
              <a:t>x_m</a:t>
            </a:r>
            <a:r>
              <a:rPr lang="en-US" altLang="ko-KR" sz="2500" dirty="0">
                <a:latin typeface="윤고딕" panose="020B0600000101010101" charset="-127"/>
                <a:ea typeface="윤고딕" panose="020B0600000101010101" charset="-127"/>
              </a:rPr>
              <a:t>} : input tokens / y : label</a:t>
            </a:r>
          </a:p>
          <a:p>
            <a:r>
              <a:rPr lang="en-US" altLang="ko-KR" sz="2500" dirty="0" err="1">
                <a:latin typeface="윤고딕" panose="020B0600000101010101" charset="-127"/>
                <a:ea typeface="윤고딕" panose="020B0600000101010101" charset="-127"/>
              </a:rPr>
              <a:t>W_y</a:t>
            </a:r>
            <a:r>
              <a:rPr lang="en-US" altLang="ko-KR" sz="2500" dirty="0">
                <a:latin typeface="윤고딕" panose="020B0600000101010101" charset="-127"/>
                <a:ea typeface="윤고딕" panose="020B0600000101010101" charset="-127"/>
              </a:rPr>
              <a:t> : embeddings for delimiter tokens</a:t>
            </a:r>
          </a:p>
          <a:p>
            <a:r>
              <a:rPr lang="en-US" altLang="ko-KR" sz="2500" dirty="0">
                <a:latin typeface="윤고딕" panose="020B0600000101010101" charset="-127"/>
                <a:ea typeface="윤고딕" panose="020B0600000101010101" charset="-127"/>
              </a:rPr>
              <a:t>m: input token </a:t>
            </a:r>
            <a:r>
              <a:rPr lang="ko-KR" altLang="en-US" sz="2500" dirty="0">
                <a:latin typeface="윤고딕" panose="020B0600000101010101" charset="-127"/>
                <a:ea typeface="윤고딕" panose="020B0600000101010101" charset="-127"/>
              </a:rPr>
              <a:t>개수</a:t>
            </a:r>
            <a:br>
              <a:rPr lang="en-US" altLang="ko-KR" sz="2500" dirty="0">
                <a:latin typeface="윤고딕" panose="020B0600000101010101" charset="-127"/>
                <a:ea typeface="윤고딕" panose="020B0600000101010101" charset="-127"/>
              </a:rPr>
            </a:br>
            <a:endParaRPr lang="en-US" altLang="ko-KR" sz="2500" dirty="0">
              <a:latin typeface="윤고딕" panose="020B0600000101010101" charset="-127"/>
              <a:ea typeface="윤고딕" panose="020B0600000101010101" charset="-127"/>
            </a:endParaRPr>
          </a:p>
          <a:p>
            <a:r>
              <a:rPr lang="en-US" altLang="ko-KR" sz="2500" dirty="0" err="1">
                <a:latin typeface="윤고딕" panose="020B0600000101010101" charset="-127"/>
                <a:ea typeface="윤고딕" panose="020B0600000101010101" charset="-127"/>
              </a:rPr>
              <a:t>h_ml</a:t>
            </a:r>
            <a:r>
              <a:rPr lang="en-US" altLang="ko-KR" sz="2500" dirty="0">
                <a:latin typeface="윤고딕" panose="020B0600000101010101" charset="-127"/>
                <a:ea typeface="윤고딕" panose="020B0600000101010101" charset="-127"/>
              </a:rPr>
              <a:t>: </a:t>
            </a:r>
            <a:r>
              <a:rPr lang="ko-KR" altLang="en-US" sz="2500" dirty="0">
                <a:latin typeface="윤고딕" panose="020B0600000101010101" charset="-127"/>
                <a:ea typeface="윤고딕" panose="020B0600000101010101" charset="-127"/>
              </a:rPr>
              <a:t>최종 </a:t>
            </a:r>
            <a:r>
              <a:rPr lang="ko-KR" altLang="en-US" sz="2500" dirty="0" err="1">
                <a:latin typeface="윤고딕" panose="020B0600000101010101" charset="-127"/>
                <a:ea typeface="윤고딕" panose="020B0600000101010101" charset="-127"/>
              </a:rPr>
              <a:t>디코더</a:t>
            </a:r>
            <a:r>
              <a:rPr lang="ko-KR" altLang="en-US" sz="2500" dirty="0">
                <a:latin typeface="윤고딕" panose="020B0600000101010101" charset="-127"/>
                <a:ea typeface="윤고딕" panose="020B0600000101010101" charset="-127"/>
              </a:rPr>
              <a:t> 레이어</a:t>
            </a:r>
            <a:r>
              <a:rPr lang="en-US" altLang="ko-KR" sz="2500" dirty="0">
                <a:latin typeface="윤고딕" panose="020B0600000101010101" charset="-127"/>
                <a:ea typeface="윤고딕" panose="020B0600000101010101" charset="-127"/>
              </a:rPr>
              <a:t> </a:t>
            </a:r>
            <a:r>
              <a:rPr lang="en-US" altLang="ko-KR" sz="2500" dirty="0" err="1">
                <a:latin typeface="윤고딕" panose="020B0600000101010101" charset="-127"/>
                <a:ea typeface="윤고딕" panose="020B0600000101010101" charset="-127"/>
              </a:rPr>
              <a:t>h_l</a:t>
            </a:r>
            <a:r>
              <a:rPr lang="ko-KR" altLang="en-US" sz="2500" dirty="0">
                <a:latin typeface="윤고딕" panose="020B0600000101010101" charset="-127"/>
                <a:ea typeface="윤고딕" panose="020B0600000101010101" charset="-127"/>
              </a:rPr>
              <a:t>에서 나온 마지막                       </a:t>
            </a:r>
            <a:br>
              <a:rPr lang="en-US" altLang="ko-KR" sz="2500" dirty="0">
                <a:latin typeface="윤고딕" panose="020B0600000101010101" charset="-127"/>
                <a:ea typeface="윤고딕" panose="020B0600000101010101" charset="-127"/>
              </a:rPr>
            </a:br>
            <a:r>
              <a:rPr lang="en-US" altLang="ko-KR" sz="2500" dirty="0">
                <a:latin typeface="윤고딕" panose="020B0600000101010101" charset="-127"/>
                <a:ea typeface="윤고딕" panose="020B0600000101010101" charset="-127"/>
              </a:rPr>
              <a:t>         </a:t>
            </a:r>
            <a:r>
              <a:rPr lang="ko-KR" altLang="en-US" sz="2500" dirty="0">
                <a:latin typeface="윤고딕" panose="020B0600000101010101" charset="-127"/>
                <a:ea typeface="윤고딕" panose="020B0600000101010101" charset="-127"/>
              </a:rPr>
              <a:t>토큰 </a:t>
            </a:r>
            <a:r>
              <a:rPr lang="en-US" altLang="ko-KR" sz="2500" dirty="0" err="1">
                <a:latin typeface="윤고딕" panose="020B0600000101010101" charset="-127"/>
                <a:ea typeface="윤고딕" panose="020B0600000101010101" charset="-127"/>
              </a:rPr>
              <a:t>x_m</a:t>
            </a:r>
            <a:r>
              <a:rPr lang="ko-KR" altLang="en-US" sz="2500" dirty="0">
                <a:latin typeface="윤고딕" panose="020B0600000101010101" charset="-127"/>
                <a:ea typeface="윤고딕" panose="020B0600000101010101" charset="-127"/>
              </a:rPr>
              <a:t>의 </a:t>
            </a:r>
            <a:r>
              <a:rPr lang="en-US" altLang="ko-KR" sz="2500" dirty="0">
                <a:latin typeface="윤고딕" panose="020B0600000101010101" charset="-127"/>
                <a:ea typeface="윤고딕" panose="020B0600000101010101" charset="-127"/>
              </a:rPr>
              <a:t>hidden state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E8ACB4-E1FA-4368-871B-BF1125940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368" y="4209232"/>
            <a:ext cx="9493263" cy="126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07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5783A-9199-0661-FB8D-E7A55C64B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1D8ED33-DF26-1AF0-14AE-874CB3B529BA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247AE13-67BC-A061-EBC3-EB7B3B915FB6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B26920-8F61-6F62-38E5-98794F9F5460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30C2BA8E-6605-CF11-A9D5-1CBB6C6333C6}"/>
              </a:ext>
            </a:extLst>
          </p:cNvPr>
          <p:cNvSpPr txBox="1"/>
          <p:nvPr/>
        </p:nvSpPr>
        <p:spPr>
          <a:xfrm>
            <a:off x="533400" y="944123"/>
            <a:ext cx="2776824" cy="743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3600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Fine-Tuning</a:t>
            </a: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16AAA18F-1071-94CC-43E6-08ED3256E8D5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DD9936E9-76AA-D029-DDBA-FBEE943051E6}"/>
              </a:ext>
            </a:extLst>
          </p:cNvPr>
          <p:cNvSpPr txBox="1"/>
          <p:nvPr/>
        </p:nvSpPr>
        <p:spPr>
          <a:xfrm>
            <a:off x="13378146" y="781050"/>
            <a:ext cx="3881154" cy="42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altLang="ko-KR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Framework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14A4B3-211E-8723-9921-847347A90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900" y="2871607"/>
            <a:ext cx="6632197" cy="14777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B2E954-CF7F-2F1D-F43C-CE657D087C15}"/>
              </a:ext>
            </a:extLst>
          </p:cNvPr>
          <p:cNvSpPr txBox="1"/>
          <p:nvPr/>
        </p:nvSpPr>
        <p:spPr>
          <a:xfrm>
            <a:off x="4800600" y="7699565"/>
            <a:ext cx="66895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윤고딕" panose="020B0600000101010101" charset="-127"/>
                <a:ea typeface="윤고딕" panose="020B0600000101010101" charset="-127"/>
              </a:rPr>
              <a:t>C: labeled dataset</a:t>
            </a:r>
          </a:p>
          <a:p>
            <a:r>
              <a:rPr lang="el-GR" altLang="ko-KR" sz="2500" dirty="0">
                <a:latin typeface="윤고딕" panose="020B0600000101010101" charset="-127"/>
                <a:ea typeface="윤고딕" panose="020B0600000101010101" charset="-127"/>
              </a:rPr>
              <a:t>λ : </a:t>
            </a:r>
            <a:r>
              <a:rPr lang="en-US" altLang="ko-KR" sz="2500" dirty="0">
                <a:latin typeface="윤고딕" panose="020B0600000101010101" charset="-127"/>
                <a:ea typeface="윤고딕" panose="020B0600000101010101" charset="-127"/>
              </a:rPr>
              <a:t>Pre-Training Loss </a:t>
            </a:r>
            <a:r>
              <a:rPr lang="en-US" altLang="ko-KR" sz="2500" dirty="0" err="1">
                <a:latin typeface="윤고딕" panose="020B0600000101010101" charset="-127"/>
                <a:ea typeface="윤고딕" panose="020B0600000101010101" charset="-127"/>
              </a:rPr>
              <a:t>L_1</a:t>
            </a:r>
            <a:r>
              <a:rPr lang="ko-KR" altLang="en-US" sz="2500" dirty="0">
                <a:latin typeface="윤고딕" panose="020B0600000101010101" charset="-127"/>
                <a:ea typeface="윤고딕" panose="020B0600000101010101" charset="-127"/>
              </a:rPr>
              <a:t>의 가중치</a:t>
            </a:r>
            <a:endParaRPr lang="en-US" altLang="ko-KR" sz="2500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2831B0-A99C-C84D-1858-BA370C714F1C}"/>
              </a:ext>
            </a:extLst>
          </p:cNvPr>
          <p:cNvSpPr txBox="1"/>
          <p:nvPr/>
        </p:nvSpPr>
        <p:spPr>
          <a:xfrm>
            <a:off x="6688588" y="5206762"/>
            <a:ext cx="66895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윤고딕" panose="020B0600000101010101" charset="-127"/>
                <a:ea typeface="윤고딕" panose="020B0600000101010101" charset="-127"/>
              </a:rPr>
              <a:t>Objective = auxiliary objective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C795BBB-3F70-30F5-D233-7672BC74F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0" y="6072615"/>
            <a:ext cx="4004964" cy="6155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F886E4-792E-0423-17A0-0C3FEB019B76}"/>
              </a:ext>
            </a:extLst>
          </p:cNvPr>
          <p:cNvSpPr txBox="1"/>
          <p:nvPr/>
        </p:nvSpPr>
        <p:spPr>
          <a:xfrm>
            <a:off x="13378146" y="6057900"/>
            <a:ext cx="685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윤고딕" panose="020B0600000101010101" charset="-127"/>
                <a:ea typeface="윤고딕" panose="020B0600000101010101" charset="-127"/>
              </a:rPr>
              <a:t>(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989C9B-8C57-DAC0-EC8A-8F25B4C5A068}"/>
              </a:ext>
            </a:extLst>
          </p:cNvPr>
          <p:cNvSpPr txBox="1"/>
          <p:nvPr/>
        </p:nvSpPr>
        <p:spPr>
          <a:xfrm>
            <a:off x="17602200" y="6072615"/>
            <a:ext cx="685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윤고딕" panose="020B0600000101010101" charset="-127"/>
                <a:ea typeface="윤고딕" panose="020B0600000101010101" charset="-127"/>
              </a:rPr>
              <a:t>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DB51F6B-E1A4-AE7A-38C1-D343C16EBE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6959"/>
          <a:stretch>
            <a:fillRect/>
          </a:stretch>
        </p:blipFill>
        <p:spPr>
          <a:xfrm>
            <a:off x="5542351" y="5849119"/>
            <a:ext cx="7203294" cy="8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27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EDD50-856A-9AC0-A903-1A28C9B05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D9A6D54-F9E0-C90E-19D9-6B52FD63B468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93E8FF7-992F-DE50-0198-3DB681C3D592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DAEB926-DAA5-3886-8B46-FB3602E56A09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5333C97A-CE83-0EEE-C2F6-BE0A25A4D5B7}"/>
              </a:ext>
            </a:extLst>
          </p:cNvPr>
          <p:cNvSpPr txBox="1"/>
          <p:nvPr/>
        </p:nvSpPr>
        <p:spPr>
          <a:xfrm>
            <a:off x="533400" y="944123"/>
            <a:ext cx="2776824" cy="743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3600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Fine-Tuning</a:t>
            </a: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E58AF361-2F12-3622-700B-EF4088DFEA29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35DECC70-13F5-6AD9-F9FF-F631115C56B7}"/>
              </a:ext>
            </a:extLst>
          </p:cNvPr>
          <p:cNvSpPr txBox="1"/>
          <p:nvPr/>
        </p:nvSpPr>
        <p:spPr>
          <a:xfrm>
            <a:off x="13378146" y="781050"/>
            <a:ext cx="3881154" cy="42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altLang="ko-KR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Framework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DD7C96-14D4-DC7C-2EEF-A3D0E0446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294" y="2716008"/>
            <a:ext cx="11359410" cy="608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5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35890" y="3700797"/>
            <a:ext cx="7016217" cy="2885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Experiments </a:t>
            </a:r>
            <a:br>
              <a:rPr 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</a:br>
            <a:r>
              <a:rPr 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&amp;  </a:t>
            </a:r>
          </a:p>
          <a:p>
            <a:pPr algn="ctr">
              <a:lnSpc>
                <a:spcPts val="7492"/>
              </a:lnSpc>
            </a:pPr>
            <a:r>
              <a:rPr 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Analysis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3378146" y="781050"/>
            <a:ext cx="3881154" cy="42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Experiments &amp;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8968" y="2239869"/>
            <a:ext cx="11473146" cy="1425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Unsupervised pre-training</a:t>
            </a:r>
            <a:endParaRPr lang="en-US" altLang="ko-KR" dirty="0">
              <a:solidFill>
                <a:srgbClr val="191919"/>
              </a:solidFill>
              <a:latin typeface="윤고딕 Bold" panose="020B0600000101010101" charset="-127"/>
              <a:ea typeface="윤고딕 Bold" panose="020B0600000101010101" charset="-127"/>
              <a:cs typeface="윤고딕 Light"/>
              <a:sym typeface="윤고딕 Light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- BooksCorpus dataset :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다양한 장르의 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7,000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개 이상의 책 데이터셋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-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모델이 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long-range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정보를 학습하도록 만들 수 있는 긴 텍스트가 포함</a:t>
            </a:r>
            <a:endParaRPr lang="en-US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Setup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79D27-8079-5E6C-6876-71F71FC31BB4}"/>
              </a:ext>
            </a:extLst>
          </p:cNvPr>
          <p:cNvSpPr txBox="1"/>
          <p:nvPr/>
        </p:nvSpPr>
        <p:spPr>
          <a:xfrm>
            <a:off x="1643346" y="6752093"/>
            <a:ext cx="117348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윤고딕 Bold" panose="020B0600000101010101" charset="-127"/>
                <a:ea typeface="윤고딕 Bold" panose="020B0600000101010101" charset="-127"/>
              </a:rPr>
              <a:t>Fine-tuning details</a:t>
            </a:r>
            <a:endParaRPr lang="en-US" altLang="ko-KR" sz="2000" dirty="0">
              <a:latin typeface="윤고딕 Bold" panose="020B0600000101010101" charset="-127"/>
              <a:ea typeface="윤고딕 Bold" panose="020B0600000101010101" charset="-127"/>
            </a:endParaRPr>
          </a:p>
          <a:p>
            <a:r>
              <a:rPr lang="en-US" altLang="ko-KR" sz="2800" dirty="0">
                <a:latin typeface="윤고딕 Light" panose="020B0600000101010101" charset="-127"/>
                <a:ea typeface="윤고딕 Light" panose="020B0600000101010101" charset="-127"/>
              </a:rPr>
              <a:t>- reuse the hyperparameter settings from unsupervised pre-training</a:t>
            </a:r>
          </a:p>
          <a:p>
            <a:r>
              <a:rPr lang="en-US" altLang="ko-KR" sz="2800" dirty="0">
                <a:latin typeface="윤고딕 Light" panose="020B0600000101010101" charset="-127"/>
                <a:ea typeface="윤고딕 Light" panose="020B0600000101010101" charset="-127"/>
              </a:rPr>
              <a:t>- add dropout with a rate of 0.1</a:t>
            </a:r>
          </a:p>
          <a:p>
            <a:r>
              <a:rPr lang="en-US" altLang="ko-KR" sz="2800" dirty="0">
                <a:latin typeface="윤고딕 Light" panose="020B0600000101010101" charset="-127"/>
                <a:ea typeface="윤고딕 Light" panose="020B0600000101010101" charset="-127"/>
              </a:rPr>
              <a:t>- learning rate = </a:t>
            </a:r>
            <a:r>
              <a:rPr lang="en-US" altLang="ko-KR" sz="2800" dirty="0" err="1">
                <a:latin typeface="윤고딕 Light" panose="020B0600000101010101" charset="-127"/>
                <a:ea typeface="윤고딕 Light" panose="020B0600000101010101" charset="-127"/>
              </a:rPr>
              <a:t>6.25e</a:t>
            </a:r>
            <a:r>
              <a:rPr lang="en-US" altLang="ko-KR" sz="2800" dirty="0">
                <a:latin typeface="윤고딕 Light" panose="020B0600000101010101" charset="-127"/>
                <a:ea typeface="윤고딕 Light" panose="020B0600000101010101" charset="-127"/>
              </a:rPr>
              <a:t>-5 </a:t>
            </a:r>
          </a:p>
          <a:p>
            <a:r>
              <a:rPr lang="en-US" altLang="ko-KR" sz="2800" dirty="0">
                <a:latin typeface="윤고딕 Light" panose="020B0600000101010101" charset="-127"/>
                <a:ea typeface="윤고딕 Light" panose="020B0600000101010101" charset="-127"/>
              </a:rPr>
              <a:t>- Batch size = 32 / epochs = 3</a:t>
            </a:r>
          </a:p>
          <a:p>
            <a:r>
              <a:rPr lang="en-US" altLang="ko-KR" sz="2800" dirty="0">
                <a:latin typeface="윤고딕 Light" panose="020B0600000101010101" charset="-127"/>
                <a:ea typeface="윤고딕 Light" panose="020B0600000101010101" charset="-127"/>
              </a:rPr>
              <a:t>- λ = 0.5</a:t>
            </a:r>
            <a:endParaRPr lang="ko-KR" altLang="en-US" sz="2800" dirty="0">
              <a:latin typeface="윤고딕 Light" panose="020B0600000101010101" charset="-127"/>
              <a:ea typeface="윤고딕 Light" panose="020B0600000101010101" charset="-127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A509469F-B6CF-7310-918A-6200E5713128}"/>
              </a:ext>
            </a:extLst>
          </p:cNvPr>
          <p:cNvSpPr txBox="1"/>
          <p:nvPr/>
        </p:nvSpPr>
        <p:spPr>
          <a:xfrm>
            <a:off x="1748968" y="4614073"/>
            <a:ext cx="11473146" cy="1428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Model specifications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191919"/>
                </a:solidFill>
                <a:latin typeface="윤고딕 Light" panose="020B0600000101010101" charset="-127"/>
                <a:ea typeface="윤고딕 Light" panose="020B0600000101010101" charset="-127"/>
                <a:cs typeface="윤고딕 Light"/>
                <a:sym typeface="윤고딕 Light"/>
              </a:rPr>
              <a:t>- 12-layer decoder-only transformer with masked self-attention heads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191919"/>
                </a:solidFill>
                <a:latin typeface="윤고딕 Light" panose="020B0600000101010101" charset="-127"/>
                <a:ea typeface="윤고딕 Light" panose="020B0600000101010101" charset="-127"/>
                <a:cs typeface="윤고딕 Light"/>
                <a:sym typeface="윤고딕 Light"/>
              </a:rPr>
              <a:t>- 12</a:t>
            </a:r>
            <a:r>
              <a:rPr lang="ko-KR" altLang="en-US" sz="2800" dirty="0">
                <a:solidFill>
                  <a:srgbClr val="191919"/>
                </a:solidFill>
                <a:latin typeface="윤고딕 Light" panose="020B0600000101010101" charset="-127"/>
                <a:ea typeface="윤고딕 Light" panose="020B0600000101010101" charset="-127"/>
                <a:cs typeface="윤고딕 Light"/>
                <a:sym typeface="윤고딕 Light"/>
              </a:rPr>
              <a:t>개의 </a:t>
            </a:r>
            <a:r>
              <a:rPr lang="en-US" altLang="ko-KR" sz="2800" dirty="0">
                <a:solidFill>
                  <a:srgbClr val="191919"/>
                </a:solidFill>
                <a:latin typeface="윤고딕 Light" panose="020B0600000101010101" charset="-127"/>
                <a:ea typeface="윤고딕 Light" panose="020B0600000101010101" charset="-127"/>
                <a:cs typeface="윤고딕 Light"/>
                <a:sym typeface="윤고딕 Light"/>
              </a:rPr>
              <a:t>attention heads</a:t>
            </a:r>
            <a:endParaRPr lang="en-US" sz="2699" dirty="0">
              <a:solidFill>
                <a:srgbClr val="191919"/>
              </a:solidFill>
              <a:latin typeface="윤고딕 Light" panose="020B0600000101010101" charset="-127"/>
              <a:ea typeface="윤고딕 Light" panose="020B0600000101010101" charset="-127"/>
              <a:cs typeface="윤고딕 Light"/>
              <a:sym typeface="윤고딕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69583-158E-09C6-9F16-1C059693B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F3BDC1E-5BAB-D068-F910-247757BB9608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40B3D7E-D9E8-B5EC-8F3E-AA716A551AEA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08336E1-C971-0A77-3511-B30EA90C2FFF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36EAF342-FB1E-4F06-F6AD-E2772B750728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C803501-61F1-85E2-3A9A-2C5CAAE383CD}"/>
              </a:ext>
            </a:extLst>
          </p:cNvPr>
          <p:cNvSpPr txBox="1"/>
          <p:nvPr/>
        </p:nvSpPr>
        <p:spPr>
          <a:xfrm>
            <a:off x="13378146" y="781050"/>
            <a:ext cx="3881154" cy="42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Experiments &amp; analysis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9DEB7AD-663C-1570-D805-363DF62EAD3E}"/>
              </a:ext>
            </a:extLst>
          </p:cNvPr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36CFB3-7316-95C5-6800-6C2C54080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754" y="2430664"/>
            <a:ext cx="10104489" cy="3086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F8F411-B5D4-9E8F-8322-B8630215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755" y="6031404"/>
            <a:ext cx="10273669" cy="295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3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40EC4-724A-047E-1C80-0FE91DDC5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D744AC3-B2BB-BD9C-DFC3-CE087A949D8E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8E0058D-EBFC-47AB-FCD4-FC99A990F9CF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0AEA371-768E-BA05-2132-6DF0E324AEDA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909BD65B-AD88-52A1-7192-4DDF60ACCAD1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28790E3-EE4B-EEC1-8B39-4F1595A863CC}"/>
              </a:ext>
            </a:extLst>
          </p:cNvPr>
          <p:cNvSpPr txBox="1"/>
          <p:nvPr/>
        </p:nvSpPr>
        <p:spPr>
          <a:xfrm>
            <a:off x="13378146" y="781050"/>
            <a:ext cx="3881154" cy="42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Experiments &amp; analysis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31E2190-D9FD-364A-04CB-930F65B1C0EA}"/>
              </a:ext>
            </a:extLst>
          </p:cNvPr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D879EC-A2C0-DC9C-1373-E964E2112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956" y="4020348"/>
            <a:ext cx="9953419" cy="36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90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C7B4B-D08B-1AEF-BEF9-9FE8973E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5D26912-30FD-CDE8-6E72-991554F267D7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0FFF1B6-B6E9-5352-DF13-07F152D9D9A0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5EAAF1D-819D-23A3-99E0-6603AC2420AD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6AB88F88-7812-E14E-766C-E282715C78DD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7ED071B-8D9C-F806-A093-D91CD7D56D1A}"/>
              </a:ext>
            </a:extLst>
          </p:cNvPr>
          <p:cNvSpPr txBox="1"/>
          <p:nvPr/>
        </p:nvSpPr>
        <p:spPr>
          <a:xfrm>
            <a:off x="13378146" y="781050"/>
            <a:ext cx="3881154" cy="42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Experiments &amp; analysis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E720781-85F3-170B-CA1B-D52AEDE03F6D}"/>
              </a:ext>
            </a:extLst>
          </p:cNvPr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Analysis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63E055-685F-A385-EF0D-DE0955F77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984" y="2756726"/>
            <a:ext cx="12460032" cy="55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0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D8BA3-FAD4-1A8D-F89F-04C91DD0B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C2368C2-3479-67EB-2C61-499EA99176A6}"/>
              </a:ext>
            </a:extLst>
          </p:cNvPr>
          <p:cNvSpPr txBox="1"/>
          <p:nvPr/>
        </p:nvSpPr>
        <p:spPr>
          <a:xfrm>
            <a:off x="5635890" y="4457700"/>
            <a:ext cx="701621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Conclusion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AECD226-53D3-F988-E2CF-A516C4F743AD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532E9B5-8820-0FEC-16D7-2553E71DBA5C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3607EAB-3162-9BA4-C9E0-6B14D9B6D262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47D1400-8330-6662-313C-72A914AD8AE8}"/>
              </a:ext>
            </a:extLst>
          </p:cNvPr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4B66392-BE30-2531-DE14-4935E4652DDE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EF168D7-5D4D-749D-1C52-1D0ACA8957BF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FF892F3-6DEC-E991-EB0C-1EADD393F85E}"/>
              </a:ext>
            </a:extLst>
          </p:cNvPr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A08EF4A-3331-CDCA-551F-B974A01982EE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D7FA940-C26E-00E9-2E8A-C21790A36CDD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1342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205225" y="1804670"/>
            <a:ext cx="3052600" cy="67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altLang="ko-KR" sz="3968" spc="-18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Introduction</a:t>
            </a:r>
            <a:endParaRPr lang="en-US" sz="3968" spc="-18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205225" y="2841467"/>
            <a:ext cx="2416440" cy="123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0"/>
              </a:lnSpc>
            </a:pPr>
            <a:r>
              <a:rPr lang="ko-KR" altLang="en-US" sz="3023" spc="-13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문제 제기</a:t>
            </a:r>
            <a:endParaRPr lang="en-US" altLang="ko-KR" sz="3023" spc="-13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5140"/>
              </a:lnSpc>
            </a:pPr>
            <a:r>
              <a:rPr lang="ko-KR" altLang="en-US" sz="3023" spc="-13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제안 방법</a:t>
            </a:r>
            <a:endParaRPr lang="en-US" sz="3023" spc="-13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528407" y="3119953"/>
            <a:ext cx="2416440" cy="188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Setup</a:t>
            </a:r>
          </a:p>
          <a:p>
            <a:pPr algn="l">
              <a:lnSpc>
                <a:spcPts val="5140"/>
              </a:lnSpc>
            </a:pPr>
            <a:r>
              <a:rPr lang="en-US" sz="3023" spc="-13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Result</a:t>
            </a:r>
          </a:p>
          <a:p>
            <a:pPr algn="l">
              <a:lnSpc>
                <a:spcPts val="5140"/>
              </a:lnSpc>
            </a:pPr>
            <a:r>
              <a:rPr lang="en-US" sz="3023" spc="-13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05224" y="6392497"/>
            <a:ext cx="3843775" cy="1889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Transformer – decoder</a:t>
            </a:r>
            <a:br>
              <a:rPr lang="en-US" sz="3023" spc="-13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en-US" sz="3023" spc="-13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Pre-training</a:t>
            </a:r>
          </a:p>
          <a:p>
            <a:pPr algn="l">
              <a:lnSpc>
                <a:spcPts val="5140"/>
              </a:lnSpc>
            </a:pPr>
            <a:r>
              <a:rPr lang="en-US" sz="3023" spc="-13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Fine-tuning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05225" y="5354460"/>
            <a:ext cx="3052600" cy="67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Framework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28407" y="1804670"/>
            <a:ext cx="3052600" cy="1376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Experiments &amp;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28407" y="5292208"/>
            <a:ext cx="3052600" cy="67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Conclusion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82800" y="6318365"/>
            <a:ext cx="3052600" cy="67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ko-KR" altLang="en-US" sz="3968" spc="-18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코드</a:t>
            </a:r>
            <a:endParaRPr lang="en-US" sz="3968" spc="-182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477050" y="1193911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77050" y="4733269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52443" y="1193911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73234" y="4644958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  <a:r>
              <a:rPr lang="en-US" sz="9629" u="none" strike="noStrike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79797" y="5698257"/>
            <a:ext cx="886159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 u="none" strike="noStrike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5.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목 차</a:t>
            </a:r>
          </a:p>
        </p:txBody>
      </p:sp>
      <p:sp>
        <p:nvSpPr>
          <p:cNvPr id="20" name="AutoShape 20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40E6A5E8-4DDD-4486-4915-97E7589AF2BA}"/>
              </a:ext>
            </a:extLst>
          </p:cNvPr>
          <p:cNvSpPr txBox="1"/>
          <p:nvPr/>
        </p:nvSpPr>
        <p:spPr>
          <a:xfrm>
            <a:off x="13456572" y="7386288"/>
            <a:ext cx="3052600" cy="67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Q&amp;A</a:t>
            </a: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9335235C-008E-B3E8-266F-71959A726786}"/>
              </a:ext>
            </a:extLst>
          </p:cNvPr>
          <p:cNvSpPr txBox="1"/>
          <p:nvPr/>
        </p:nvSpPr>
        <p:spPr>
          <a:xfrm>
            <a:off x="12753569" y="6766180"/>
            <a:ext cx="886159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6</a:t>
            </a:r>
            <a:r>
              <a:rPr lang="en-US" sz="9629" u="none" strike="noStrike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결론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D616A8-42BA-AAC8-93AE-52064A98E4C4}"/>
              </a:ext>
            </a:extLst>
          </p:cNvPr>
          <p:cNvSpPr txBox="1"/>
          <p:nvPr/>
        </p:nvSpPr>
        <p:spPr>
          <a:xfrm>
            <a:off x="914400" y="2400300"/>
            <a:ext cx="162306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800" u="sng" dirty="0">
                <a:latin typeface="윤고딕" panose="020B0600000101010101" charset="-127"/>
                <a:ea typeface="윤고딕" panose="020B0600000101010101" charset="-127"/>
              </a:rPr>
              <a:t>하나의 </a:t>
            </a:r>
            <a:r>
              <a:rPr lang="en-US" altLang="ko-KR" sz="2800" u="sng" dirty="0">
                <a:latin typeface="윤고딕" panose="020B0600000101010101" charset="-127"/>
                <a:ea typeface="윤고딕" panose="020B0600000101010101" charset="-127"/>
              </a:rPr>
              <a:t>task</a:t>
            </a:r>
            <a:r>
              <a:rPr lang="ko-KR" altLang="en-US" sz="2800" u="sng" dirty="0">
                <a:latin typeface="윤고딕" panose="020B0600000101010101" charset="-127"/>
                <a:ea typeface="윤고딕" panose="020B0600000101010101" charset="-127"/>
              </a:rPr>
              <a:t>에만 국한되지 않는 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강력한 자연어 이해 모델 제안</a:t>
            </a:r>
            <a:endParaRPr lang="en-US" altLang="ko-KR" sz="28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28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ko-KR" altLang="en-US" sz="28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 err="1">
                <a:latin typeface="윤고딕" panose="020B0600000101010101" charset="-127"/>
                <a:ea typeface="윤고딕" panose="020B0600000101010101" charset="-127"/>
              </a:rPr>
              <a:t>사전학습된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 모델은</a:t>
            </a:r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 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상당한 지식과 </a:t>
            </a:r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long-range dependencies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를 </a:t>
            </a:r>
            <a:b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</a:b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처리할 수 있는 능력을 갖춤으로써 </a:t>
            </a:r>
            <a:r>
              <a:rPr lang="ko-KR" altLang="en-US" sz="2800" u="sng" dirty="0">
                <a:latin typeface="윤고딕" panose="020B0600000101010101" charset="-127"/>
                <a:ea typeface="윤고딕" panose="020B0600000101010101" charset="-127"/>
              </a:rPr>
              <a:t>각각의 </a:t>
            </a:r>
            <a:r>
              <a:rPr lang="en-US" altLang="ko-KR" sz="2800" u="sng" dirty="0">
                <a:latin typeface="윤고딕" panose="020B0600000101010101" charset="-127"/>
                <a:ea typeface="윤고딕" panose="020B0600000101010101" charset="-127"/>
              </a:rPr>
              <a:t>task</a:t>
            </a:r>
            <a:r>
              <a:rPr lang="ko-KR" altLang="en-US" sz="2800" u="sng" dirty="0">
                <a:latin typeface="윤고딕" panose="020B0600000101010101" charset="-127"/>
                <a:ea typeface="윤고딕" panose="020B0600000101010101" charset="-127"/>
              </a:rPr>
              <a:t>를 성공적으로 수행함</a:t>
            </a:r>
            <a:endParaRPr lang="en-US" altLang="ko-KR" sz="2800" u="sng" dirty="0">
              <a:latin typeface="윤고딕" panose="020B0600000101010101" charset="-127"/>
              <a:ea typeface="윤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28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28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question answering, semantic similarity assessment, entailment determination, text classification 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등 </a:t>
            </a:r>
            <a:r>
              <a:rPr lang="en-US" altLang="ko-KR" sz="2800" u="sng" dirty="0">
                <a:latin typeface="윤고딕" panose="020B0600000101010101" charset="-127"/>
                <a:ea typeface="윤고딕" panose="020B0600000101010101" charset="-127"/>
              </a:rPr>
              <a:t>NLP task</a:t>
            </a:r>
            <a:r>
              <a:rPr lang="ko-KR" altLang="en-US" sz="2800" u="sng" dirty="0">
                <a:latin typeface="윤고딕" panose="020B0600000101010101" charset="-127"/>
                <a:ea typeface="윤고딕" panose="020B0600000101010101" charset="-127"/>
              </a:rPr>
              <a:t>에 대한 </a:t>
            </a:r>
            <a:r>
              <a:rPr lang="en-US" altLang="ko-KR" sz="2800" u="sng" dirty="0">
                <a:latin typeface="윤고딕" panose="020B0600000101010101" charset="-127"/>
                <a:ea typeface="윤고딕" panose="020B0600000101010101" charset="-127"/>
              </a:rPr>
              <a:t>12</a:t>
            </a:r>
            <a:r>
              <a:rPr lang="ko-KR" altLang="en-US" sz="2800" u="sng" dirty="0">
                <a:latin typeface="윤고딕" panose="020B0600000101010101" charset="-127"/>
                <a:ea typeface="윤고딕" panose="020B0600000101010101" charset="-127"/>
              </a:rPr>
              <a:t>개의 </a:t>
            </a:r>
            <a:r>
              <a:rPr lang="en-US" altLang="ko-KR" sz="2800" u="sng" dirty="0">
                <a:latin typeface="윤고딕" panose="020B0600000101010101" charset="-127"/>
                <a:ea typeface="윤고딕" panose="020B0600000101010101" charset="-127"/>
              </a:rPr>
              <a:t>dataset </a:t>
            </a:r>
            <a:r>
              <a:rPr lang="ko-KR" altLang="en-US" sz="2800" u="sng" dirty="0">
                <a:latin typeface="윤고딕" panose="020B0600000101010101" charset="-127"/>
                <a:ea typeface="윤고딕" panose="020B0600000101010101" charset="-127"/>
              </a:rPr>
              <a:t>중 </a:t>
            </a:r>
            <a:r>
              <a:rPr lang="en-US" altLang="ko-KR" sz="2800" u="sng" dirty="0">
                <a:latin typeface="윤고딕" panose="020B0600000101010101" charset="-127"/>
                <a:ea typeface="윤고딕" panose="020B0600000101010101" charset="-127"/>
              </a:rPr>
              <a:t>9</a:t>
            </a:r>
            <a:r>
              <a:rPr lang="ko-KR" altLang="en-US" sz="2800" u="sng" dirty="0">
                <a:latin typeface="윤고딕" panose="020B0600000101010101" charset="-127"/>
                <a:ea typeface="윤고딕" panose="020B0600000101010101" charset="-127"/>
              </a:rPr>
              <a:t>개에서 새로운 </a:t>
            </a:r>
            <a:r>
              <a:rPr lang="en-US" altLang="ko-KR" sz="2800" u="sng" dirty="0" err="1">
                <a:latin typeface="윤고딕" panose="020B0600000101010101" charset="-127"/>
                <a:ea typeface="윤고딕" panose="020B0600000101010101" charset="-127"/>
              </a:rPr>
              <a:t>sota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를 달성</a:t>
            </a:r>
            <a:endParaRPr lang="en-US" altLang="ko-KR" sz="28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28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ko-KR" altLang="en-US" sz="28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unsupervised (pre-)training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을 통한 상당한 성능 향상을 실현</a:t>
            </a:r>
            <a:endParaRPr lang="en-US" altLang="ko-KR" sz="28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28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28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 NLP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 이외의 다른 영역에서도 </a:t>
            </a:r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unsupervised learning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에 대한 새로운 연구를 촉발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31EC33-D65D-72B9-5941-504AF5BF1D1A}"/>
              </a:ext>
            </a:extLst>
          </p:cNvPr>
          <p:cNvSpPr txBox="1"/>
          <p:nvPr/>
        </p:nvSpPr>
        <p:spPr>
          <a:xfrm>
            <a:off x="4419600" y="2095500"/>
            <a:ext cx="128397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buNone/>
            </a:pPr>
            <a:r>
              <a:rPr lang="en-US" altLang="ko-KR" b="0" i="0" dirty="0">
                <a:solidFill>
                  <a:srgbClr val="A626A4"/>
                </a:solidFill>
                <a:effectLst/>
                <a:latin typeface="Fira Mono" panose="020F0502020204030204" pitchFamily="49" charset="0"/>
              </a:rPr>
              <a:t>class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DecoderLayer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(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nn.Module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):</a:t>
            </a: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   </a:t>
            </a:r>
            <a:r>
              <a:rPr lang="en-US" altLang="ko-KR" b="0" i="0" dirty="0">
                <a:solidFill>
                  <a:srgbClr val="A626A4"/>
                </a:solidFill>
                <a:effectLst/>
                <a:latin typeface="Fira Mono" panose="020F0502020204030204" pitchFamily="49" charset="0"/>
              </a:rPr>
              <a:t>def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altLang="ko-KR" b="0" i="0" dirty="0">
                <a:solidFill>
                  <a:srgbClr val="005CC5"/>
                </a:solidFill>
                <a:effectLst/>
                <a:latin typeface="Fira Mono" panose="020F0502020204030204" pitchFamily="49" charset="0"/>
              </a:rPr>
              <a:t>__</a:t>
            </a:r>
            <a:r>
              <a:rPr lang="en-US" altLang="ko-KR" b="0" i="0" dirty="0" err="1">
                <a:solidFill>
                  <a:srgbClr val="005CC5"/>
                </a:solidFill>
                <a:effectLst/>
                <a:latin typeface="Fira Mono" panose="020F0502020204030204" pitchFamily="49" charset="0"/>
              </a:rPr>
              <a:t>init</a:t>
            </a:r>
            <a:r>
              <a:rPr lang="en-US" altLang="ko-KR" b="0" i="0" dirty="0">
                <a:solidFill>
                  <a:srgbClr val="005CC5"/>
                </a:solidFill>
                <a:effectLst/>
                <a:latin typeface="Fira Mono" panose="020F0502020204030204" pitchFamily="49" charset="0"/>
              </a:rPr>
              <a:t>__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(self,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d_model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,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n_heads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,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d_ff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,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resid_drop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):</a:t>
            </a: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       </a:t>
            </a:r>
            <a:r>
              <a:rPr lang="en-US" altLang="ko-KR" b="0" i="0" dirty="0">
                <a:solidFill>
                  <a:srgbClr val="50A14F"/>
                </a:solidFill>
                <a:effectLst/>
                <a:latin typeface="Fira Mono" panose="020F0502020204030204" pitchFamily="49" charset="0"/>
              </a:rPr>
              <a:t>super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().__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init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__()</a:t>
            </a:r>
          </a:p>
          <a:p>
            <a:pPr algn="l" latinLnBrk="0">
              <a:buNone/>
            </a:pPr>
            <a:endParaRPr lang="en-US" altLang="ko-KR" b="0" i="0" dirty="0">
              <a:solidFill>
                <a:srgbClr val="24292E"/>
              </a:solidFill>
              <a:effectLst/>
              <a:latin typeface="Fira Mono" panose="020F0502020204030204" pitchFamily="49" charset="0"/>
            </a:endParaRP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      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self.mha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MHA(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d_model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,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n_heads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)</a:t>
            </a: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      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self.dropout1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nn.Dropout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(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resid_drop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)</a:t>
            </a: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      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self.layernorm1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nn.LayerNorm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(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d_model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, eps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altLang="ko-KR" b="0" i="0" dirty="0" err="1">
                <a:solidFill>
                  <a:srgbClr val="63A35C"/>
                </a:solidFill>
                <a:effectLst/>
                <a:latin typeface="Fira Mono" panose="020F0502020204030204" pitchFamily="49" charset="0"/>
              </a:rPr>
              <a:t>1e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F0502020204030204" pitchFamily="49" charset="0"/>
              </a:rPr>
              <a:t>-</a:t>
            </a:r>
            <a:r>
              <a:rPr lang="en-US" altLang="ko-KR" b="0" i="0" dirty="0">
                <a:solidFill>
                  <a:srgbClr val="63A35C"/>
                </a:solidFill>
                <a:effectLst/>
                <a:latin typeface="Fira Mono" panose="020F0502020204030204" pitchFamily="49" charset="0"/>
              </a:rPr>
              <a:t>5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)</a:t>
            </a:r>
          </a:p>
          <a:p>
            <a:pPr algn="l" latinLnBrk="0">
              <a:buNone/>
            </a:pPr>
            <a:endParaRPr lang="en-US" altLang="ko-KR" b="0" i="0" dirty="0">
              <a:solidFill>
                <a:srgbClr val="24292E"/>
              </a:solidFill>
              <a:effectLst/>
              <a:latin typeface="Fira Mono" panose="020F0502020204030204" pitchFamily="49" charset="0"/>
            </a:endParaRP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      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self.ffn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FFN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(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d_model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,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d_ff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)</a:t>
            </a: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      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self.dropout2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nn.Dropout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(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resid_drop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)</a:t>
            </a: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      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self.layernorm2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nn.LayerNorm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(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d_model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, eps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altLang="ko-KR" b="0" i="0" dirty="0" err="1">
                <a:solidFill>
                  <a:srgbClr val="63A35C"/>
                </a:solidFill>
                <a:effectLst/>
                <a:latin typeface="Fira Mono" panose="020F0502020204030204" pitchFamily="49" charset="0"/>
              </a:rPr>
              <a:t>1e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F0502020204030204" pitchFamily="49" charset="0"/>
              </a:rPr>
              <a:t>-</a:t>
            </a:r>
            <a:r>
              <a:rPr lang="en-US" altLang="ko-KR" b="0" i="0" dirty="0">
                <a:solidFill>
                  <a:srgbClr val="63A35C"/>
                </a:solidFill>
                <a:effectLst/>
                <a:latin typeface="Fira Mono" panose="020F0502020204030204" pitchFamily="49" charset="0"/>
              </a:rPr>
              <a:t>5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)</a:t>
            </a:r>
          </a:p>
          <a:p>
            <a:pPr algn="l" latinLnBrk="0">
              <a:buNone/>
            </a:pPr>
            <a:endParaRPr lang="en-US" altLang="ko-KR" b="0" i="0" dirty="0">
              <a:solidFill>
                <a:srgbClr val="24292E"/>
              </a:solidFill>
              <a:effectLst/>
              <a:latin typeface="Fira Mono" panose="020F0502020204030204" pitchFamily="49" charset="0"/>
            </a:endParaRP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   </a:t>
            </a:r>
            <a:r>
              <a:rPr lang="en-US" altLang="ko-KR" b="0" i="0" dirty="0">
                <a:solidFill>
                  <a:srgbClr val="A626A4"/>
                </a:solidFill>
                <a:effectLst/>
                <a:latin typeface="Fira Mono" panose="020F0502020204030204" pitchFamily="49" charset="0"/>
              </a:rPr>
              <a:t>def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altLang="ko-KR" b="0" i="0" dirty="0">
                <a:solidFill>
                  <a:srgbClr val="005CC5"/>
                </a:solidFill>
                <a:effectLst/>
                <a:latin typeface="Fira Mono" panose="020F0502020204030204" pitchFamily="49" charset="0"/>
              </a:rPr>
              <a:t>forward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(self, x,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attn_mask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):</a:t>
            </a: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       </a:t>
            </a:r>
            <a:r>
              <a:rPr lang="en-US" altLang="ko-KR" b="0" i="0" dirty="0">
                <a:solidFill>
                  <a:srgbClr val="969896"/>
                </a:solidFill>
                <a:effectLst/>
                <a:latin typeface="Fira Mono" panose="020F0502020204030204" pitchFamily="49" charset="0"/>
              </a:rPr>
              <a:t># Masked-MHA layer (with residual shortcut connection)</a:t>
            </a:r>
            <a:endParaRPr lang="en-US" altLang="ko-KR" b="0" i="0" dirty="0">
              <a:solidFill>
                <a:srgbClr val="24292E"/>
              </a:solidFill>
              <a:effectLst/>
              <a:latin typeface="Fira Mono" panose="020F0502020204030204" pitchFamily="49" charset="0"/>
            </a:endParaRP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       residual 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self.mha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(x, x, x,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attn_mask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)</a:t>
            </a: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       residual 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self.dropout1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(residual)</a:t>
            </a: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       x 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self.layernorm1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(x 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F0502020204030204" pitchFamily="49" charset="0"/>
              </a:rPr>
              <a:t>+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residual)</a:t>
            </a:r>
          </a:p>
          <a:p>
            <a:pPr algn="l" latinLnBrk="0">
              <a:buNone/>
            </a:pPr>
            <a:endParaRPr lang="en-US" altLang="ko-KR" b="0" i="0" dirty="0">
              <a:solidFill>
                <a:srgbClr val="24292E"/>
              </a:solidFill>
              <a:effectLst/>
              <a:latin typeface="Fira Mono" panose="020F0502020204030204" pitchFamily="49" charset="0"/>
            </a:endParaRP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       </a:t>
            </a:r>
            <a:r>
              <a:rPr lang="en-US" altLang="ko-KR" b="0" i="0" dirty="0">
                <a:solidFill>
                  <a:srgbClr val="969896"/>
                </a:solidFill>
                <a:effectLst/>
                <a:latin typeface="Fira Mono" panose="020F0502020204030204" pitchFamily="49" charset="0"/>
              </a:rPr>
              <a:t># </a:t>
            </a:r>
            <a:r>
              <a:rPr lang="en-US" altLang="ko-KR" b="0" i="0" dirty="0" err="1">
                <a:solidFill>
                  <a:srgbClr val="969896"/>
                </a:solidFill>
                <a:effectLst/>
                <a:latin typeface="Fira Mono" panose="020F0502020204030204" pitchFamily="49" charset="0"/>
              </a:rPr>
              <a:t>FFN</a:t>
            </a:r>
            <a:r>
              <a:rPr lang="en-US" altLang="ko-KR" b="0" i="0" dirty="0">
                <a:solidFill>
                  <a:srgbClr val="969896"/>
                </a:solidFill>
                <a:effectLst/>
                <a:latin typeface="Fira Mono" panose="020F0502020204030204" pitchFamily="49" charset="0"/>
              </a:rPr>
              <a:t> layer (with residual shortcut connection)</a:t>
            </a:r>
            <a:endParaRPr lang="en-US" altLang="ko-KR" b="0" i="0" dirty="0">
              <a:solidFill>
                <a:srgbClr val="24292E"/>
              </a:solidFill>
              <a:effectLst/>
              <a:latin typeface="Fira Mono" panose="020F0502020204030204" pitchFamily="49" charset="0"/>
            </a:endParaRP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       residual 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self.ffn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(x)</a:t>
            </a: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       residual 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self.dropout2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(residual)</a:t>
            </a: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       output 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F0502020204030204" pitchFamily="49" charset="0"/>
              </a:rPr>
              <a:t>=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self.layernorm2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(x 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F0502020204030204" pitchFamily="49" charset="0"/>
              </a:rPr>
              <a:t>+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residual)</a:t>
            </a:r>
          </a:p>
          <a:p>
            <a:pPr algn="l" latinLnBrk="0">
              <a:buNone/>
            </a:pPr>
            <a:endParaRPr lang="en-US" altLang="ko-KR" b="0" i="0" dirty="0">
              <a:solidFill>
                <a:srgbClr val="24292E"/>
              </a:solidFill>
              <a:effectLst/>
              <a:latin typeface="Fira Mono" panose="020F0502020204030204" pitchFamily="49" charset="0"/>
            </a:endParaRP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       </a:t>
            </a:r>
            <a:r>
              <a:rPr lang="en-US" altLang="ko-KR" b="0" i="0" dirty="0">
                <a:solidFill>
                  <a:srgbClr val="A626A4"/>
                </a:solidFill>
                <a:effectLst/>
                <a:latin typeface="Fira Mono" panose="020F0502020204030204" pitchFamily="49" charset="0"/>
              </a:rPr>
              <a:t>return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F0502020204030204" pitchFamily="49" charset="0"/>
              </a:rPr>
              <a:t> output </a:t>
            </a:r>
          </a:p>
        </p:txBody>
      </p:sp>
    </p:spTree>
    <p:extLst>
      <p:ext uri="{BB962C8B-B14F-4D97-AF65-F5344CB8AC3E}">
        <p14:creationId xmlns:p14="http://schemas.microsoft.com/office/powerpoint/2010/main" val="3394942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C5F577-5E2A-BE99-5659-FDA9B4AE60F2}"/>
              </a:ext>
            </a:extLst>
          </p:cNvPr>
          <p:cNvSpPr txBox="1"/>
          <p:nvPr/>
        </p:nvSpPr>
        <p:spPr>
          <a:xfrm>
            <a:off x="4362450" y="3019841"/>
            <a:ext cx="95631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buNone/>
            </a:pPr>
            <a:r>
              <a:rPr lang="en-US" altLang="ko-KR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GPTLMHead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(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nn.Module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):</a:t>
            </a: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   </a:t>
            </a:r>
            <a:r>
              <a:rPr lang="en-US" altLang="ko-KR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def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</a:t>
            </a:r>
            <a:r>
              <a:rPr lang="en-US" altLang="ko-KR" b="0" i="0" dirty="0">
                <a:solidFill>
                  <a:srgbClr val="005CC5"/>
                </a:solidFill>
                <a:effectLst/>
                <a:latin typeface="Fira Mono" panose="020B0509050000020004" pitchFamily="49" charset="0"/>
              </a:rPr>
              <a:t>__</a:t>
            </a:r>
            <a:r>
              <a:rPr lang="en-US" altLang="ko-KR" b="0" i="0" dirty="0" err="1">
                <a:solidFill>
                  <a:srgbClr val="005CC5"/>
                </a:solidFill>
                <a:effectLst/>
                <a:latin typeface="Fira Mono" panose="020B0509050000020004" pitchFamily="49" charset="0"/>
              </a:rPr>
              <a:t>init</a:t>
            </a:r>
            <a:r>
              <a:rPr lang="en-US" altLang="ko-KR" b="0" i="0" dirty="0">
                <a:solidFill>
                  <a:srgbClr val="005CC5"/>
                </a:solidFill>
                <a:effectLst/>
                <a:latin typeface="Fira Mono" panose="020B0509050000020004" pitchFamily="49" charset="0"/>
              </a:rPr>
              <a:t>__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(self,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gpt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):</a:t>
            </a: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       </a:t>
            </a:r>
            <a:r>
              <a:rPr lang="en-US" altLang="ko-KR" b="0" i="0" dirty="0">
                <a:solidFill>
                  <a:srgbClr val="50A14F"/>
                </a:solidFill>
                <a:effectLst/>
                <a:latin typeface="Fira Mono" panose="020B0509050000020004" pitchFamily="49" charset="0"/>
              </a:rPr>
              <a:t>super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().__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init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__()</a:t>
            </a: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      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vocab_size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,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d_model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gpt.decoder.embedding.weight.size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()</a:t>
            </a:r>
          </a:p>
          <a:p>
            <a:pPr algn="l" latinLnBrk="0">
              <a:buNone/>
            </a:pPr>
            <a:endParaRPr lang="en-US" altLang="ko-KR" b="0" i="0" dirty="0">
              <a:solidFill>
                <a:srgbClr val="24292E"/>
              </a:solidFill>
              <a:effectLst/>
              <a:latin typeface="Fira Mono" panose="020B0509050000020004" pitchFamily="49" charset="0"/>
            </a:endParaRP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      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self.gpt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gpt</a:t>
            </a:r>
            <a:endParaRPr lang="en-US" altLang="ko-KR" b="0" i="0" dirty="0">
              <a:solidFill>
                <a:srgbClr val="24292E"/>
              </a:solidFill>
              <a:effectLst/>
              <a:latin typeface="Fira Mono" panose="020B0509050000020004" pitchFamily="49" charset="0"/>
            </a:endParaRP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      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self.linear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nn.Linear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(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d_model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,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vocab_size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, bias 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</a:t>
            </a:r>
            <a:r>
              <a:rPr lang="en-US" altLang="ko-KR" b="0" i="0" dirty="0">
                <a:solidFill>
                  <a:srgbClr val="63A35C"/>
                </a:solidFill>
                <a:effectLst/>
                <a:latin typeface="Fira Mono" panose="020B0509050000020004" pitchFamily="49" charset="0"/>
              </a:rPr>
              <a:t>False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)</a:t>
            </a: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      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self.linear.weight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gpt.decoder.embedding.weight</a:t>
            </a:r>
            <a:endParaRPr lang="en-US" altLang="ko-KR" b="0" i="0" dirty="0">
              <a:solidFill>
                <a:srgbClr val="24292E"/>
              </a:solidFill>
              <a:effectLst/>
              <a:latin typeface="Fira Mono" panose="020B0509050000020004" pitchFamily="49" charset="0"/>
            </a:endParaRPr>
          </a:p>
          <a:p>
            <a:pPr algn="l" latinLnBrk="0">
              <a:buNone/>
            </a:pPr>
            <a:endParaRPr lang="en-US" altLang="ko-KR" b="0" i="0" dirty="0">
              <a:solidFill>
                <a:srgbClr val="24292E"/>
              </a:solidFill>
              <a:effectLst/>
              <a:latin typeface="Fira Mono" panose="020B0509050000020004" pitchFamily="49" charset="0"/>
            </a:endParaRP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   </a:t>
            </a:r>
            <a:r>
              <a:rPr lang="en-US" altLang="ko-KR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def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</a:t>
            </a:r>
            <a:r>
              <a:rPr lang="en-US" altLang="ko-KR" b="0" i="0" dirty="0">
                <a:solidFill>
                  <a:srgbClr val="005CC5"/>
                </a:solidFill>
                <a:effectLst/>
                <a:latin typeface="Fira Mono" panose="020B0509050000020004" pitchFamily="49" charset="0"/>
              </a:rPr>
              <a:t>forward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(self, x):</a:t>
            </a: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       x 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self.gpt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(x)</a:t>
            </a:r>
          </a:p>
          <a:p>
            <a:pPr algn="l" latinLnBrk="0">
              <a:buNone/>
            </a:pPr>
            <a:endParaRPr lang="en-US" altLang="ko-KR" b="0" i="0" dirty="0">
              <a:solidFill>
                <a:srgbClr val="24292E"/>
              </a:solidFill>
              <a:effectLst/>
              <a:latin typeface="Fira Mono" panose="020B0509050000020004" pitchFamily="49" charset="0"/>
            </a:endParaRP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      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lm_logits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</a:t>
            </a:r>
            <a:r>
              <a:rPr lang="en-US" altLang="ko-KR" b="0" i="0" dirty="0">
                <a:solidFill>
                  <a:srgbClr val="0184BC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self.linear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(x)</a:t>
            </a:r>
          </a:p>
          <a:p>
            <a:pPr algn="l" latinLnBrk="0">
              <a:buNone/>
            </a:pPr>
            <a:endParaRPr lang="en-US" altLang="ko-KR" b="0" i="0" dirty="0">
              <a:solidFill>
                <a:srgbClr val="24292E"/>
              </a:solidFill>
              <a:effectLst/>
              <a:latin typeface="Fira Mono" panose="020B0509050000020004" pitchFamily="49" charset="0"/>
            </a:endParaRPr>
          </a:p>
          <a:p>
            <a:pPr algn="l" latinLnBrk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       </a:t>
            </a:r>
            <a:r>
              <a:rPr lang="en-US" altLang="ko-KR" b="0" i="0" dirty="0">
                <a:solidFill>
                  <a:srgbClr val="A626A4"/>
                </a:solidFill>
                <a:effectLst/>
                <a:latin typeface="Fira Mono" panose="020B0509050000020004" pitchFamily="49" charset="0"/>
              </a:rPr>
              <a:t>return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Fira Mono" panose="020B0509050000020004" pitchFamily="49" charset="0"/>
              </a:rPr>
              <a:t>lm_logits</a:t>
            </a:r>
            <a:endParaRPr lang="en-US" altLang="ko-KR" b="0" i="0" dirty="0">
              <a:solidFill>
                <a:srgbClr val="24292E"/>
              </a:solidFill>
              <a:effectLst/>
              <a:latin typeface="Fira Mono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378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BAB806-E7B1-10BE-AAF6-66502B62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438" y="1202531"/>
            <a:ext cx="8389124" cy="788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15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00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질의 응답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90868" y="9134117"/>
            <a:ext cx="18869735" cy="120011"/>
            <a:chOff x="0" y="0"/>
            <a:chExt cx="4969807" cy="316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 rot="-126220">
            <a:off x="6866326" y="2078447"/>
            <a:ext cx="4544160" cy="269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50"/>
              </a:lnSpc>
              <a:spcBef>
                <a:spcPct val="0"/>
              </a:spcBef>
            </a:pPr>
            <a:r>
              <a:rPr lang="en-US" sz="1575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등장</a:t>
            </a:r>
            <a:r>
              <a:rPr 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6514" spc="-214" dirty="0" err="1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배경</a:t>
            </a:r>
            <a:r>
              <a:rPr 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78146" y="781050"/>
            <a:ext cx="3881154" cy="42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등장</a:t>
            </a:r>
            <a:r>
              <a:rPr 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5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배경</a:t>
            </a:r>
            <a:endParaRPr lang="en-US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문제제기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331991" y="4673600"/>
            <a:ext cx="4024366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지도 학습 방식의 문제</a:t>
            </a:r>
            <a:br>
              <a:rPr lang="en-US" altLang="ko-KR" sz="2800" dirty="0"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</a:br>
            <a:endParaRPr lang="en-US" altLang="ko-KR" sz="2800" dirty="0">
              <a:latin typeface="윤고딕" panose="020B0600000101010101" charset="-127"/>
              <a:ea typeface="윤고딕" panose="020B0600000101010101" charset="-127"/>
              <a:cs typeface="함초롬돋움" panose="020B0604000101010101" pitchFamily="50" charset="-127"/>
            </a:endParaRPr>
          </a:p>
          <a:p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→ 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Labeled data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를 충분히       </a:t>
            </a:r>
            <a:b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</a:b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    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확보하기 쉽지 않음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  <a:latin typeface="윤고딕" panose="020B0600000101010101" charset="-127"/>
              <a:ea typeface="윤고딕" panose="020B0600000101010101" charset="-127"/>
              <a:cs typeface="함초롬돋움" panose="020B0604000101010101" pitchFamily="50" charset="-127"/>
            </a:endParaRPr>
          </a:p>
          <a:p>
            <a:endParaRPr lang="en-US" altLang="ko-KR" sz="2800" dirty="0">
              <a:latin typeface="윤고딕" panose="020B0600000101010101" charset="-127"/>
              <a:ea typeface="윤고딕" panose="020B0600000101010101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51569" y="4673600"/>
            <a:ext cx="4024366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Unlabeled data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를</a:t>
            </a:r>
            <a:br>
              <a:rPr lang="en-US" altLang="ko-KR" sz="2800" dirty="0"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</a:br>
            <a:br>
              <a:rPr lang="en-US" altLang="ko-KR" sz="2800" dirty="0"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</a:b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효과적으로 활용할 수 있는 </a:t>
            </a:r>
            <a:br>
              <a:rPr lang="en-US" altLang="ko-KR" sz="2800" dirty="0"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</a:br>
            <a:br>
              <a:rPr lang="en-US" altLang="ko-KR" sz="2800" dirty="0"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</a:b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방법 부재</a:t>
            </a:r>
            <a:endParaRPr lang="en-US" altLang="ko-KR" sz="2800" dirty="0">
              <a:latin typeface="윤고딕" panose="020B0600000101010101" charset="-127"/>
              <a:ea typeface="윤고딕" panose="020B0600000101010101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371146" y="4673600"/>
            <a:ext cx="4392853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서로 다른 </a:t>
            </a:r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task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에 대해서</a:t>
            </a:r>
            <a:br>
              <a:rPr lang="en-US" altLang="ko-KR" sz="2800" dirty="0"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</a:br>
            <a:br>
              <a:rPr lang="en-US" altLang="ko-KR" sz="2800" dirty="0"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</a:b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새로운 모델을 </a:t>
            </a:r>
            <a:r>
              <a:rPr lang="ko-KR" altLang="en-US" sz="2800" dirty="0" err="1"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학습시켜야함</a:t>
            </a:r>
            <a:endParaRPr lang="en-US" altLang="ko-KR" sz="2800" dirty="0">
              <a:latin typeface="윤고딕" panose="020B0600000101010101" charset="-127"/>
              <a:ea typeface="윤고딕" panose="020B0600000101010101" charset="-127"/>
              <a:cs typeface="함초롬돋움" panose="020B0604000101010101" pitchFamily="50" charset="-127"/>
            </a:endParaRPr>
          </a:p>
          <a:p>
            <a:endParaRPr lang="en-US" altLang="ko-KR" sz="2800" dirty="0">
              <a:latin typeface="윤고딕" panose="020B0600000101010101" charset="-127"/>
              <a:ea typeface="윤고딕" panose="020B0600000101010101" charset="-127"/>
              <a:cs typeface="함초롬돋움" panose="020B0604000101010101" pitchFamily="50" charset="-127"/>
            </a:endParaRPr>
          </a:p>
          <a:p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→ 기계번역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,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질의응답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,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문장 </a:t>
            </a:r>
            <a:b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</a:b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     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분류</a:t>
            </a:r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,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윤고딕" panose="020B0600000101010101" charset="-127"/>
                <a:ea typeface="윤고딕" panose="020B0600000101010101" charset="-127"/>
                <a:cs typeface="함초롬돋움" panose="020B0604000101010101" pitchFamily="50" charset="-127"/>
              </a:rPr>
              <a:t>상식 추론 등</a:t>
            </a:r>
            <a:endParaRPr lang="en-US" altLang="ko-KR" sz="2800" dirty="0">
              <a:latin typeface="윤고딕" panose="020B0600000101010101" charset="-127"/>
              <a:ea typeface="윤고딕" panose="020B0600000101010101" charset="-127"/>
              <a:cs typeface="함초롬돋움" panose="020B0604000101010101" pitchFamily="50" charset="-127"/>
            </a:endParaRPr>
          </a:p>
          <a:p>
            <a:endParaRPr lang="en-US" altLang="ko-KR" sz="2800" dirty="0">
              <a:latin typeface="윤고딕" panose="020B0600000101010101" charset="-127"/>
              <a:ea typeface="윤고딕" panose="020B0600000101010101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31991" y="2352043"/>
            <a:ext cx="1505013" cy="278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51569" y="2352043"/>
            <a:ext cx="1505013" cy="278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71147" y="2352043"/>
            <a:ext cx="1505013" cy="278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78146" y="781050"/>
            <a:ext cx="3881154" cy="42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등장</a:t>
            </a:r>
            <a:r>
              <a:rPr lang="en-US" altLang="ko-KR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25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배경</a:t>
            </a:r>
            <a:endParaRPr lang="en-US" altLang="ko-KR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66539" y="937107"/>
            <a:ext cx="2609850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제안 방법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C3A48-9619-FE8C-E456-88EE9E7608CA}"/>
              </a:ext>
            </a:extLst>
          </p:cNvPr>
          <p:cNvSpPr txBox="1"/>
          <p:nvPr/>
        </p:nvSpPr>
        <p:spPr>
          <a:xfrm>
            <a:off x="3200398" y="4401273"/>
            <a:ext cx="46482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윤고딕 Bold" panose="020B0600000101010101" charset="-127"/>
                <a:ea typeface="윤고딕 Bold" panose="020B0600000101010101" charset="-127"/>
              </a:rPr>
              <a:t>unsupervised </a:t>
            </a:r>
          </a:p>
          <a:p>
            <a:pPr algn="ctr"/>
            <a:endParaRPr lang="en-US" altLang="ko-KR" dirty="0">
              <a:latin typeface="윤고딕 Bold" panose="020B0600000101010101" charset="-127"/>
              <a:ea typeface="윤고딕 Bold" panose="020B0600000101010101" charset="-127"/>
            </a:endParaRPr>
          </a:p>
          <a:p>
            <a:pPr algn="ctr"/>
            <a:r>
              <a:rPr lang="en-US" altLang="ko-KR" sz="4400" dirty="0">
                <a:latin typeface="윤고딕 Bold" panose="020B0600000101010101" charset="-127"/>
                <a:ea typeface="윤고딕 Bold" panose="020B0600000101010101" charset="-127"/>
              </a:rPr>
              <a:t>pre-training </a:t>
            </a:r>
            <a:endParaRPr lang="ko-KR" altLang="en-US" sz="4400" dirty="0">
              <a:latin typeface="윤고딕 Bold" panose="020B0600000101010101" charset="-127"/>
              <a:ea typeface="윤고딕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D3477-B241-06AF-DA07-5BCE286561CC}"/>
              </a:ext>
            </a:extLst>
          </p:cNvPr>
          <p:cNvSpPr txBox="1"/>
          <p:nvPr/>
        </p:nvSpPr>
        <p:spPr>
          <a:xfrm>
            <a:off x="10439400" y="4370496"/>
            <a:ext cx="4648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윤고딕 Bold" panose="020B0600000101010101" charset="-127"/>
                <a:ea typeface="윤고딕 Bold" panose="020B0600000101010101" charset="-127"/>
              </a:rPr>
              <a:t>supervised </a:t>
            </a:r>
          </a:p>
          <a:p>
            <a:pPr algn="ctr"/>
            <a:endParaRPr lang="en-US" altLang="ko-KR" dirty="0">
              <a:latin typeface="윤고딕 Bold" panose="020B0600000101010101" charset="-127"/>
              <a:ea typeface="윤고딕 Bold" panose="020B0600000101010101" charset="-127"/>
            </a:endParaRPr>
          </a:p>
          <a:p>
            <a:pPr algn="ctr"/>
            <a:r>
              <a:rPr lang="en-US" altLang="ko-KR" sz="4400" dirty="0">
                <a:latin typeface="윤고딕 Bold" panose="020B0600000101010101" charset="-127"/>
                <a:ea typeface="윤고딕 Bold" panose="020B0600000101010101" charset="-127"/>
              </a:rPr>
              <a:t>fine-tuning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A4A6C2-3400-BD8F-1882-FF15FA4E60EB}"/>
              </a:ext>
            </a:extLst>
          </p:cNvPr>
          <p:cNvSpPr txBox="1"/>
          <p:nvPr/>
        </p:nvSpPr>
        <p:spPr>
          <a:xfrm>
            <a:off x="8039099" y="4478218"/>
            <a:ext cx="220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latin typeface="윤고딕 Bold" panose="020B0600000101010101" charset="-127"/>
                <a:ea typeface="윤고딕 Bold" panose="020B0600000101010101" charset="-127"/>
              </a:rPr>
              <a:t>+</a:t>
            </a:r>
          </a:p>
        </p:txBody>
      </p:sp>
      <p:sp>
        <p:nvSpPr>
          <p:cNvPr id="20" name="화살표: 아래로 구부러짐 19">
            <a:extLst>
              <a:ext uri="{FF2B5EF4-FFF2-40B4-BE49-F238E27FC236}">
                <a16:creationId xmlns:a16="http://schemas.microsoft.com/office/drawing/2014/main" id="{04CD3512-E680-73CB-C3F6-7F130A2F3D7F}"/>
              </a:ext>
            </a:extLst>
          </p:cNvPr>
          <p:cNvSpPr/>
          <p:nvPr/>
        </p:nvSpPr>
        <p:spPr>
          <a:xfrm flipV="1">
            <a:off x="5791199" y="6475971"/>
            <a:ext cx="6705600" cy="1569659"/>
          </a:xfrm>
          <a:prstGeom prst="curved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45B781-2125-33F7-FA89-7BF7468BF9D6}"/>
              </a:ext>
            </a:extLst>
          </p:cNvPr>
          <p:cNvSpPr txBox="1"/>
          <p:nvPr/>
        </p:nvSpPr>
        <p:spPr>
          <a:xfrm>
            <a:off x="6819899" y="8290453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전이</a:t>
            </a:r>
            <a:endParaRPr lang="en-US" altLang="ko-KR" sz="3600" dirty="0">
              <a:latin typeface="윤고딕" panose="020B0600000101010101" charset="-127"/>
              <a:ea typeface="윤고딕" panose="020B0600000101010101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7300B-7DDC-5127-4201-419FF6BE4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BFFE7A2-B876-6EFF-9F74-5B7BFF2831BA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EEEE8A0-A3B2-2E19-1BA0-02622CABB377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7994C70-7676-55CC-22FF-61CD19606819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D1785EE5-7606-07F1-EE79-237D93B30F30}"/>
              </a:ext>
            </a:extLst>
          </p:cNvPr>
          <p:cNvSpPr txBox="1"/>
          <p:nvPr/>
        </p:nvSpPr>
        <p:spPr>
          <a:xfrm>
            <a:off x="13378146" y="781050"/>
            <a:ext cx="3881154" cy="42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등장</a:t>
            </a:r>
            <a:r>
              <a:rPr lang="en-US" altLang="ko-KR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2599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배경</a:t>
            </a:r>
            <a:endParaRPr lang="en-US" altLang="ko-KR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0BF83D6-6B12-A7E1-4EAD-25035D1A5161}"/>
              </a:ext>
            </a:extLst>
          </p:cNvPr>
          <p:cNvSpPr txBox="1"/>
          <p:nvPr/>
        </p:nvSpPr>
        <p:spPr>
          <a:xfrm>
            <a:off x="666539" y="937107"/>
            <a:ext cx="2609850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제안 방법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8886660A-25D6-1FA4-1420-17A69A0C757B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B54C85-F36E-3166-9955-E758F14DE7DD}"/>
              </a:ext>
            </a:extLst>
          </p:cNvPr>
          <p:cNvSpPr txBox="1"/>
          <p:nvPr/>
        </p:nvSpPr>
        <p:spPr>
          <a:xfrm>
            <a:off x="2585754" y="2509734"/>
            <a:ext cx="46482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윤고딕 Bold" panose="020B0600000101010101" charset="-127"/>
                <a:ea typeface="윤고딕 Bold" panose="020B0600000101010101" charset="-127"/>
              </a:rPr>
              <a:t>unsupervised </a:t>
            </a:r>
          </a:p>
          <a:p>
            <a:pPr algn="ctr"/>
            <a:endParaRPr lang="en-US" altLang="ko-KR" dirty="0">
              <a:latin typeface="윤고딕 Bold" panose="020B0600000101010101" charset="-127"/>
              <a:ea typeface="윤고딕 Bold" panose="020B0600000101010101" charset="-127"/>
            </a:endParaRPr>
          </a:p>
          <a:p>
            <a:pPr algn="ctr"/>
            <a:r>
              <a:rPr lang="en-US" altLang="ko-KR" sz="4400" dirty="0">
                <a:latin typeface="윤고딕 Bold" panose="020B0600000101010101" charset="-127"/>
                <a:ea typeface="윤고딕 Bold" panose="020B0600000101010101" charset="-127"/>
              </a:rPr>
              <a:t>pre-training </a:t>
            </a:r>
            <a:endParaRPr lang="ko-KR" altLang="en-US" sz="4400" dirty="0">
              <a:latin typeface="윤고딕 Bold" panose="020B0600000101010101" charset="-127"/>
              <a:ea typeface="윤고딕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810E42-A588-5795-A5E3-C03C0BBC1887}"/>
              </a:ext>
            </a:extLst>
          </p:cNvPr>
          <p:cNvSpPr txBox="1"/>
          <p:nvPr/>
        </p:nvSpPr>
        <p:spPr>
          <a:xfrm>
            <a:off x="10670523" y="2478956"/>
            <a:ext cx="4648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윤고딕 Bold" panose="020B0600000101010101" charset="-127"/>
                <a:ea typeface="윤고딕 Bold" panose="020B0600000101010101" charset="-127"/>
              </a:rPr>
              <a:t>supervised </a:t>
            </a:r>
          </a:p>
          <a:p>
            <a:pPr algn="ctr"/>
            <a:endParaRPr lang="en-US" altLang="ko-KR" dirty="0">
              <a:latin typeface="윤고딕 Bold" panose="020B0600000101010101" charset="-127"/>
              <a:ea typeface="윤고딕 Bold" panose="020B0600000101010101" charset="-127"/>
            </a:endParaRPr>
          </a:p>
          <a:p>
            <a:pPr algn="ctr"/>
            <a:r>
              <a:rPr lang="en-US" altLang="ko-KR" sz="4400" dirty="0">
                <a:latin typeface="윤고딕 Bold" panose="020B0600000101010101" charset="-127"/>
                <a:ea typeface="윤고딕 Bold" panose="020B0600000101010101" charset="-127"/>
              </a:rPr>
              <a:t>fine-tuning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5A9A2D-9E87-AC47-8640-097A7D313397}"/>
              </a:ext>
            </a:extLst>
          </p:cNvPr>
          <p:cNvSpPr txBox="1"/>
          <p:nvPr/>
        </p:nvSpPr>
        <p:spPr>
          <a:xfrm>
            <a:off x="1301330" y="4869060"/>
            <a:ext cx="72170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-  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대규모 </a:t>
            </a:r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unlabeled text data 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사용</a:t>
            </a:r>
            <a:b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</a:br>
            <a:endParaRPr lang="en-US" altLang="ko-KR" sz="28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Language modeling task (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다음 단어 예측</a:t>
            </a:r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)</a:t>
            </a:r>
          </a:p>
          <a:p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    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언어 모델 학습</a:t>
            </a:r>
            <a:b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</a:br>
            <a:b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</a:b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→ 문장의 일반적인 구조</a:t>
            </a:r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문맥</a:t>
            </a:r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어휘 정보를        </a:t>
            </a:r>
            <a:b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</a:br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    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먼저 학습</a:t>
            </a:r>
            <a:endParaRPr lang="en-US" altLang="ko-KR" sz="3600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07C08-6F97-DC4A-C541-EAA5FDA3C1BE}"/>
              </a:ext>
            </a:extLst>
          </p:cNvPr>
          <p:cNvSpPr txBox="1"/>
          <p:nvPr/>
        </p:nvSpPr>
        <p:spPr>
          <a:xfrm>
            <a:off x="10439400" y="4852512"/>
            <a:ext cx="721704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- labeled text data 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사용</a:t>
            </a:r>
            <a:endParaRPr lang="en-US" altLang="ko-KR" sz="2800" dirty="0">
              <a:latin typeface="윤고딕" panose="020B0600000101010101" charset="-127"/>
              <a:ea typeface="윤고딕" panose="020B0600000101010101" charset="-127"/>
            </a:endParaRPr>
          </a:p>
          <a:p>
            <a:endParaRPr lang="en-US" altLang="ko-KR" dirty="0">
              <a:latin typeface="윤고딕" panose="020B0600000101010101" charset="-127"/>
              <a:ea typeface="윤고딕" panose="020B0600000101010101" charset="-127"/>
            </a:endParaRPr>
          </a:p>
          <a:p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    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→ 사전 학습에 사용된 데이터와</a:t>
            </a:r>
            <a:b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</a:br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        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같은 도메인일 필요 없음</a:t>
            </a:r>
            <a:endParaRPr lang="en-US" altLang="ko-KR" sz="2800" dirty="0">
              <a:latin typeface="윤고딕" panose="020B0600000101010101" charset="-127"/>
              <a:ea typeface="윤고딕" panose="020B0600000101010101" charset="-127"/>
            </a:endParaRPr>
          </a:p>
          <a:p>
            <a:endParaRPr lang="en-US" altLang="ko-KR" sz="2800" dirty="0">
              <a:latin typeface="윤고딕" panose="020B0600000101010101" charset="-127"/>
              <a:ea typeface="윤고딕" panose="020B0600000101010101" charset="-127"/>
            </a:endParaRPr>
          </a:p>
          <a:p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- 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구체적인 </a:t>
            </a:r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task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에 맞춰 추가 학습</a:t>
            </a:r>
            <a:endParaRPr lang="en-US" altLang="ko-KR" sz="2800" dirty="0"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970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Framework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33400" y="944123"/>
            <a:ext cx="2776824" cy="743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3600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Transformer</a:t>
            </a:r>
          </a:p>
        </p:txBody>
      </p:sp>
      <p:sp>
        <p:nvSpPr>
          <p:cNvPr id="9" name="AutoShape 9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C51AA091-AEA4-1925-BC69-77937C144EFF}"/>
              </a:ext>
            </a:extLst>
          </p:cNvPr>
          <p:cNvSpPr txBox="1"/>
          <p:nvPr/>
        </p:nvSpPr>
        <p:spPr>
          <a:xfrm>
            <a:off x="13378146" y="781050"/>
            <a:ext cx="3881154" cy="42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altLang="ko-KR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Framework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C04B169-3DC5-2651-45BB-31544C086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102545"/>
            <a:ext cx="4114800" cy="72774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63CA7E-CB50-69E8-30C1-CA1DC5E3B5D2}"/>
              </a:ext>
            </a:extLst>
          </p:cNvPr>
          <p:cNvSpPr txBox="1"/>
          <p:nvPr/>
        </p:nvSpPr>
        <p:spPr>
          <a:xfrm>
            <a:off x="5529546" y="8661235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Transformer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에서 </a:t>
            </a:r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decoder 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구조를 가져와 사용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33CC6-89FA-4143-7B2C-06C710306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0F9E04F-0398-1241-4DB3-B0C6B8B62079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00748E5-1502-E643-09E7-E8FB7924F37B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D16398A-25F1-C519-DE38-CEB0399D1C75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27AA570-4648-6D42-6FA6-006D516A6A10}"/>
              </a:ext>
            </a:extLst>
          </p:cNvPr>
          <p:cNvSpPr txBox="1"/>
          <p:nvPr/>
        </p:nvSpPr>
        <p:spPr>
          <a:xfrm>
            <a:off x="533400" y="944123"/>
            <a:ext cx="2776824" cy="743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3600" spc="-65" dirty="0">
                <a:solidFill>
                  <a:srgbClr val="191919"/>
                </a:solidFill>
                <a:highlight>
                  <a:srgbClr val="FFFF00"/>
                </a:highlight>
                <a:latin typeface="윤고딕"/>
                <a:ea typeface="윤고딕"/>
                <a:cs typeface="윤고딕"/>
                <a:sym typeface="윤고딕"/>
              </a:rPr>
              <a:t>Pre-Training</a:t>
            </a: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8372BE67-2217-7C86-4539-E4D76E68ACD6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CB5F1ABA-610B-B762-2C1F-8353F2E01182}"/>
              </a:ext>
            </a:extLst>
          </p:cNvPr>
          <p:cNvSpPr txBox="1"/>
          <p:nvPr/>
        </p:nvSpPr>
        <p:spPr>
          <a:xfrm>
            <a:off x="13378146" y="781050"/>
            <a:ext cx="3881154" cy="42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altLang="ko-KR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Framework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151D25-668D-472C-71A0-6249FD65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436" y="4787833"/>
            <a:ext cx="10312361" cy="15850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8B1EDF-ECA3-39FB-9C41-3DA08B1EEC56}"/>
              </a:ext>
            </a:extLst>
          </p:cNvPr>
          <p:cNvSpPr txBox="1"/>
          <p:nvPr/>
        </p:nvSpPr>
        <p:spPr>
          <a:xfrm>
            <a:off x="5262672" y="3390900"/>
            <a:ext cx="8911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Objective</a:t>
            </a:r>
            <a:r>
              <a:rPr lang="ko-KR" altLang="en-US" sz="2800" dirty="0">
                <a:latin typeface="윤고딕" panose="020B0600000101010101" charset="-127"/>
                <a:ea typeface="윤고딕" panose="020B0600000101010101" charset="-127"/>
              </a:rPr>
              <a:t> </a:t>
            </a:r>
            <a:r>
              <a:rPr lang="en-US" altLang="ko-KR" sz="2800" dirty="0">
                <a:latin typeface="윤고딕" panose="020B0600000101010101" charset="-127"/>
                <a:ea typeface="윤고딕" panose="020B0600000101010101" charset="-127"/>
              </a:rPr>
              <a:t>= standard language modeling objective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397A76-FF8D-1F4D-B375-80C96AF4FCCC}"/>
              </a:ext>
            </a:extLst>
          </p:cNvPr>
          <p:cNvSpPr txBox="1"/>
          <p:nvPr/>
        </p:nvSpPr>
        <p:spPr>
          <a:xfrm>
            <a:off x="4148436" y="7048500"/>
            <a:ext cx="8911672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U = {</a:t>
            </a:r>
            <a:r>
              <a:rPr lang="en-US" altLang="ko-KR" sz="2400" dirty="0" err="1">
                <a:latin typeface="윤고딕" panose="020B0600000101010101" charset="-127"/>
                <a:ea typeface="윤고딕" panose="020B0600000101010101" charset="-127"/>
              </a:rPr>
              <a:t>u_1</a:t>
            </a:r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 , . . . , </a:t>
            </a:r>
            <a:r>
              <a:rPr lang="en-US" altLang="ko-KR" sz="2400" dirty="0" err="1">
                <a:latin typeface="윤고딕" panose="020B0600000101010101" charset="-127"/>
                <a:ea typeface="윤고딕" panose="020B0600000101010101" charset="-127"/>
              </a:rPr>
              <a:t>u_n</a:t>
            </a:r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} : unsupervised corpus of tokens</a:t>
            </a:r>
            <a:endParaRPr lang="ko-KR" altLang="ko-KR" sz="2400" dirty="0">
              <a:latin typeface="윤고딕" panose="020B0600000101010101" charset="-127"/>
              <a:ea typeface="윤고딕" panose="020B0600000101010101" charset="-127"/>
            </a:endParaRPr>
          </a:p>
          <a:p>
            <a:pPr latinLnBrk="1"/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k : size of the context window</a:t>
            </a:r>
            <a:endParaRPr lang="ko-KR" altLang="ko-KR" sz="2400" dirty="0">
              <a:latin typeface="윤고딕" panose="020B0600000101010101" charset="-127"/>
              <a:ea typeface="윤고딕" panose="020B0600000101010101" charset="-127"/>
            </a:endParaRPr>
          </a:p>
          <a:p>
            <a:pPr latinLnBrk="1"/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Θ : neural network parameters </a:t>
            </a:r>
            <a:endParaRPr lang="ko-KR" altLang="ko-KR" sz="2400" dirty="0">
              <a:latin typeface="윤고딕" panose="020B0600000101010101" charset="-127"/>
              <a:ea typeface="윤고딕" panose="020B0600000101010101" charset="-127"/>
            </a:endParaRPr>
          </a:p>
          <a:p>
            <a:endParaRPr lang="en-US" altLang="ko-KR" sz="2500" dirty="0"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663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1546</Words>
  <Application>Microsoft Office PowerPoint</Application>
  <PresentationFormat>사용자 지정</PresentationFormat>
  <Paragraphs>218</Paragraphs>
  <Slides>24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윤고딕 Light</vt:lpstr>
      <vt:lpstr>Garet Light</vt:lpstr>
      <vt:lpstr>Calibri</vt:lpstr>
      <vt:lpstr>Fira Mono</vt:lpstr>
      <vt:lpstr>Beautifully Delicious Script</vt:lpstr>
      <vt:lpstr>윤고딕</vt:lpstr>
      <vt:lpstr>Arial</vt:lpstr>
      <vt:lpstr>윤고딕 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화이트 심플한 비지니스 프로젝트 프레젠테이션</dc:title>
  <cp:lastModifiedBy>지호 김</cp:lastModifiedBy>
  <cp:revision>7</cp:revision>
  <dcterms:created xsi:type="dcterms:W3CDTF">2006-08-16T00:00:00Z</dcterms:created>
  <dcterms:modified xsi:type="dcterms:W3CDTF">2025-09-25T05:55:46Z</dcterms:modified>
  <dc:identifier>DAGz7pYAN9o</dc:identifier>
</cp:coreProperties>
</file>